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8288000" cy="10287000"/>
  <p:notesSz cx="6858000" cy="9144000"/>
  <p:embeddedFontLst>
    <p:embeddedFont>
      <p:font typeface="Agrandir" panose="020B0604020202020204" charset="0"/>
      <p:regular r:id="rId43"/>
    </p:embeddedFont>
    <p:embeddedFont>
      <p:font typeface="Agrandir Bold" panose="020B0604020202020204" charset="0"/>
      <p:regular r:id="rId44"/>
    </p:embeddedFont>
    <p:embeddedFont>
      <p:font typeface="Aileron" panose="020B0604020202020204" charset="0"/>
      <p:regular r:id="rId45"/>
    </p:embeddedFont>
    <p:embeddedFont>
      <p:font typeface="Aileron Bold Italics" panose="020B0604020202020204" charset="0"/>
      <p:regular r:id="rId46"/>
    </p:embeddedFont>
    <p:embeddedFont>
      <p:font typeface="Arimo" panose="020B0604020202020204" charset="0"/>
      <p:regular r:id="rId47"/>
    </p:embeddedFont>
    <p:embeddedFont>
      <p:font typeface="Bogart" panose="020B0604020202020204" charset="0"/>
      <p:regular r:id="rId48"/>
    </p:embeddedFont>
    <p:embeddedFont>
      <p:font typeface="Bogart Bold" panose="020B0604020202020204" charset="0"/>
      <p:regular r:id="rId49"/>
    </p:embeddedFont>
    <p:embeddedFont>
      <p:font typeface="Bogart Bold Italics" panose="020B0604020202020204" charset="0"/>
      <p:regular r:id="rId50"/>
    </p:embeddedFont>
    <p:embeddedFont>
      <p:font typeface="Bogart Italics" panose="020B0604020202020204" charset="0"/>
      <p:regular r:id="rId51"/>
    </p:embeddedFont>
    <p:embeddedFont>
      <p:font typeface="Canva Sans" panose="020B0604020202020204" charset="0"/>
      <p:regular r:id="rId52"/>
    </p:embeddedFont>
    <p:embeddedFont>
      <p:font typeface="Canva Sans Bold" panose="020B0604020202020204" charset="0"/>
      <p:regular r:id="rId53"/>
    </p:embeddedFont>
    <p:embeddedFont>
      <p:font typeface="Canva Sans Bold Italics" panose="020B0604020202020204" charset="0"/>
      <p:regular r:id="rId54"/>
    </p:embeddedFont>
    <p:embeddedFont>
      <p:font typeface="Inter" panose="020B0604020202020204" charset="0"/>
      <p:regular r:id="rId55"/>
    </p:embeddedFont>
    <p:embeddedFont>
      <p:font typeface="Inter Bold" panose="020B0604020202020204" charset="0"/>
      <p:regular r:id="rId56"/>
    </p:embeddedFont>
    <p:embeddedFont>
      <p:font typeface="Quicksand" panose="020B0604020202020204" charset="0"/>
      <p:regular r:id="rId57"/>
    </p:embeddedFont>
    <p:embeddedFont>
      <p:font typeface="Quicksand Bold" panose="020B0604020202020204" charset="0"/>
      <p:regular r:id="rId58"/>
    </p:embeddedFont>
    <p:embeddedFont>
      <p:font typeface="Quicksand Semi-Bold" panose="020B0604020202020204" charset="0"/>
      <p:regular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 autoAdjust="0"/>
    <p:restoredTop sz="94622" autoAdjust="0"/>
  </p:normalViewPr>
  <p:slideViewPr>
    <p:cSldViewPr>
      <p:cViewPr>
        <p:scale>
          <a:sx n="50" d="100"/>
          <a:sy n="50" d="100"/>
        </p:scale>
        <p:origin x="300" y="-6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18" Type="http://schemas.openxmlformats.org/officeDocument/2006/relationships/image" Target="../media/image27.png"/><Relationship Id="rId3" Type="http://schemas.openxmlformats.org/officeDocument/2006/relationships/image" Target="../media/image2.svg"/><Relationship Id="rId21" Type="http://schemas.openxmlformats.org/officeDocument/2006/relationships/image" Target="../media/image8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17" Type="http://schemas.openxmlformats.org/officeDocument/2006/relationships/image" Target="../media/image26.svg"/><Relationship Id="rId2" Type="http://schemas.openxmlformats.org/officeDocument/2006/relationships/image" Target="../media/image1.png"/><Relationship Id="rId16" Type="http://schemas.openxmlformats.org/officeDocument/2006/relationships/image" Target="../media/image25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6.svg"/><Relationship Id="rId15" Type="http://schemas.openxmlformats.org/officeDocument/2006/relationships/image" Target="../media/image10.svg"/><Relationship Id="rId23" Type="http://schemas.openxmlformats.org/officeDocument/2006/relationships/image" Target="../media/image30.svg"/><Relationship Id="rId10" Type="http://schemas.openxmlformats.org/officeDocument/2006/relationships/image" Target="../media/image21.png"/><Relationship Id="rId19" Type="http://schemas.openxmlformats.org/officeDocument/2006/relationships/image" Target="../media/image28.svg"/><Relationship Id="rId4" Type="http://schemas.openxmlformats.org/officeDocument/2006/relationships/image" Target="../media/image5.png"/><Relationship Id="rId9" Type="http://schemas.openxmlformats.org/officeDocument/2006/relationships/image" Target="../media/image20.svg"/><Relationship Id="rId14" Type="http://schemas.openxmlformats.org/officeDocument/2006/relationships/image" Target="../media/image9.png"/><Relationship Id="rId22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sv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7" Type="http://schemas.openxmlformats.org/officeDocument/2006/relationships/image" Target="../media/image10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7" Type="http://schemas.openxmlformats.org/officeDocument/2006/relationships/image" Target="../media/image10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18" Type="http://schemas.openxmlformats.org/officeDocument/2006/relationships/image" Target="../media/image27.png"/><Relationship Id="rId3" Type="http://schemas.openxmlformats.org/officeDocument/2006/relationships/image" Target="../media/image2.svg"/><Relationship Id="rId21" Type="http://schemas.openxmlformats.org/officeDocument/2006/relationships/image" Target="../media/image8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17" Type="http://schemas.openxmlformats.org/officeDocument/2006/relationships/image" Target="../media/image26.svg"/><Relationship Id="rId2" Type="http://schemas.openxmlformats.org/officeDocument/2006/relationships/image" Target="../media/image1.png"/><Relationship Id="rId16" Type="http://schemas.openxmlformats.org/officeDocument/2006/relationships/image" Target="../media/image25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6.svg"/><Relationship Id="rId15" Type="http://schemas.openxmlformats.org/officeDocument/2006/relationships/image" Target="../media/image10.svg"/><Relationship Id="rId23" Type="http://schemas.openxmlformats.org/officeDocument/2006/relationships/image" Target="../media/image30.svg"/><Relationship Id="rId10" Type="http://schemas.openxmlformats.org/officeDocument/2006/relationships/image" Target="../media/image21.png"/><Relationship Id="rId19" Type="http://schemas.openxmlformats.org/officeDocument/2006/relationships/image" Target="../media/image28.svg"/><Relationship Id="rId4" Type="http://schemas.openxmlformats.org/officeDocument/2006/relationships/image" Target="../media/image5.png"/><Relationship Id="rId9" Type="http://schemas.openxmlformats.org/officeDocument/2006/relationships/image" Target="../media/image20.svg"/><Relationship Id="rId14" Type="http://schemas.openxmlformats.org/officeDocument/2006/relationships/image" Target="../media/image9.png"/><Relationship Id="rId22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7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svg"/><Relationship Id="rId7" Type="http://schemas.openxmlformats.org/officeDocument/2006/relationships/image" Target="../media/image10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6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7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18" Type="http://schemas.openxmlformats.org/officeDocument/2006/relationships/image" Target="../media/image27.png"/><Relationship Id="rId3" Type="http://schemas.openxmlformats.org/officeDocument/2006/relationships/image" Target="../media/image2.svg"/><Relationship Id="rId21" Type="http://schemas.openxmlformats.org/officeDocument/2006/relationships/image" Target="../media/image8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17" Type="http://schemas.openxmlformats.org/officeDocument/2006/relationships/image" Target="../media/image26.svg"/><Relationship Id="rId2" Type="http://schemas.openxmlformats.org/officeDocument/2006/relationships/image" Target="../media/image1.png"/><Relationship Id="rId16" Type="http://schemas.openxmlformats.org/officeDocument/2006/relationships/image" Target="../media/image25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6.svg"/><Relationship Id="rId15" Type="http://schemas.openxmlformats.org/officeDocument/2006/relationships/image" Target="../media/image10.svg"/><Relationship Id="rId23" Type="http://schemas.openxmlformats.org/officeDocument/2006/relationships/image" Target="../media/image30.svg"/><Relationship Id="rId10" Type="http://schemas.openxmlformats.org/officeDocument/2006/relationships/image" Target="../media/image21.png"/><Relationship Id="rId19" Type="http://schemas.openxmlformats.org/officeDocument/2006/relationships/image" Target="../media/image28.svg"/><Relationship Id="rId4" Type="http://schemas.openxmlformats.org/officeDocument/2006/relationships/image" Target="../media/image5.png"/><Relationship Id="rId9" Type="http://schemas.openxmlformats.org/officeDocument/2006/relationships/image" Target="../media/image20.svg"/><Relationship Id="rId14" Type="http://schemas.openxmlformats.org/officeDocument/2006/relationships/image" Target="../media/image9.png"/><Relationship Id="rId22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14658" y="-56723"/>
            <a:ext cx="20763012" cy="10400446"/>
            <a:chOff x="0" y="0"/>
            <a:chExt cx="27684017" cy="13867262"/>
          </a:xfrm>
        </p:grpSpPr>
        <p:sp>
          <p:nvSpPr>
            <p:cNvPr id="3" name="Freeform 3"/>
            <p:cNvSpPr/>
            <p:nvPr/>
          </p:nvSpPr>
          <p:spPr>
            <a:xfrm>
              <a:off x="0" y="50421"/>
              <a:ext cx="13842008" cy="13816841"/>
            </a:xfrm>
            <a:custGeom>
              <a:avLst/>
              <a:gdLst/>
              <a:ahLst/>
              <a:cxnLst/>
              <a:rect l="l" t="t" r="r" b="b"/>
              <a:pathLst>
                <a:path w="13842008" h="13816841">
                  <a:moveTo>
                    <a:pt x="0" y="0"/>
                  </a:moveTo>
                  <a:lnTo>
                    <a:pt x="13842008" y="0"/>
                  </a:lnTo>
                  <a:lnTo>
                    <a:pt x="13842008" y="13816841"/>
                  </a:lnTo>
                  <a:lnTo>
                    <a:pt x="0" y="1381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842008" y="0"/>
              <a:ext cx="13842008" cy="13816841"/>
            </a:xfrm>
            <a:custGeom>
              <a:avLst/>
              <a:gdLst/>
              <a:ahLst/>
              <a:cxnLst/>
              <a:rect l="l" t="t" r="r" b="b"/>
              <a:pathLst>
                <a:path w="13842008" h="13816841">
                  <a:moveTo>
                    <a:pt x="0" y="0"/>
                  </a:moveTo>
                  <a:lnTo>
                    <a:pt x="13842009" y="0"/>
                  </a:lnTo>
                  <a:lnTo>
                    <a:pt x="13842009" y="13816841"/>
                  </a:lnTo>
                  <a:lnTo>
                    <a:pt x="0" y="1381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2901877" y="1434471"/>
            <a:ext cx="12331850" cy="7558102"/>
            <a:chOff x="0" y="0"/>
            <a:chExt cx="5575106" cy="3416942"/>
          </a:xfrm>
        </p:grpSpPr>
        <p:sp>
          <p:nvSpPr>
            <p:cNvPr id="6" name="Freeform 6"/>
            <p:cNvSpPr/>
            <p:nvPr/>
          </p:nvSpPr>
          <p:spPr>
            <a:xfrm>
              <a:off x="0" y="-1270"/>
              <a:ext cx="5576376" cy="3415672"/>
            </a:xfrm>
            <a:custGeom>
              <a:avLst/>
              <a:gdLst/>
              <a:ahLst/>
              <a:cxnLst/>
              <a:rect l="l" t="t" r="r" b="b"/>
              <a:pathLst>
                <a:path w="5576376" h="3415672">
                  <a:moveTo>
                    <a:pt x="5564946" y="27940"/>
                  </a:moveTo>
                  <a:cubicBezTo>
                    <a:pt x="5556056" y="24130"/>
                    <a:pt x="5547166" y="21590"/>
                    <a:pt x="5538276" y="21590"/>
                  </a:cubicBezTo>
                  <a:cubicBezTo>
                    <a:pt x="5511606" y="20320"/>
                    <a:pt x="5429392" y="20320"/>
                    <a:pt x="5337320" y="17780"/>
                  </a:cubicBezTo>
                  <a:cubicBezTo>
                    <a:pt x="5126868" y="12700"/>
                    <a:pt x="4920802" y="6350"/>
                    <a:pt x="4710350" y="3810"/>
                  </a:cubicBezTo>
                  <a:cubicBezTo>
                    <a:pt x="4539358" y="1270"/>
                    <a:pt x="4372751" y="3810"/>
                    <a:pt x="4201759" y="2540"/>
                  </a:cubicBezTo>
                  <a:cubicBezTo>
                    <a:pt x="4127224" y="2540"/>
                    <a:pt x="4052689" y="0"/>
                    <a:pt x="3978154" y="2540"/>
                  </a:cubicBezTo>
                  <a:cubicBezTo>
                    <a:pt x="3798394" y="10160"/>
                    <a:pt x="3618633" y="11430"/>
                    <a:pt x="3434489" y="8890"/>
                  </a:cubicBezTo>
                  <a:cubicBezTo>
                    <a:pt x="3342416" y="7620"/>
                    <a:pt x="3250343" y="7620"/>
                    <a:pt x="3158271" y="7620"/>
                  </a:cubicBezTo>
                  <a:cubicBezTo>
                    <a:pt x="2991664" y="7620"/>
                    <a:pt x="2825056" y="7620"/>
                    <a:pt x="2658449" y="6350"/>
                  </a:cubicBezTo>
                  <a:cubicBezTo>
                    <a:pt x="2483073" y="5080"/>
                    <a:pt x="755618" y="2540"/>
                    <a:pt x="584626" y="1270"/>
                  </a:cubicBezTo>
                  <a:cubicBezTo>
                    <a:pt x="444325" y="0"/>
                    <a:pt x="308409" y="1270"/>
                    <a:pt x="168108" y="1270"/>
                  </a:cubicBezTo>
                  <a:cubicBezTo>
                    <a:pt x="71651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74575"/>
                    <a:pt x="16510" y="325250"/>
                    <a:pt x="17780" y="473281"/>
                  </a:cubicBezTo>
                  <a:cubicBezTo>
                    <a:pt x="19050" y="623956"/>
                    <a:pt x="17780" y="774630"/>
                    <a:pt x="16510" y="927948"/>
                  </a:cubicBezTo>
                  <a:cubicBezTo>
                    <a:pt x="15240" y="1083910"/>
                    <a:pt x="2540" y="2720184"/>
                    <a:pt x="2540" y="2876146"/>
                  </a:cubicBezTo>
                  <a:cubicBezTo>
                    <a:pt x="2540" y="3029464"/>
                    <a:pt x="1270" y="3182782"/>
                    <a:pt x="0" y="3336100"/>
                  </a:cubicBezTo>
                  <a:cubicBezTo>
                    <a:pt x="0" y="3361062"/>
                    <a:pt x="3810" y="3371222"/>
                    <a:pt x="15240" y="3376302"/>
                  </a:cubicBezTo>
                  <a:cubicBezTo>
                    <a:pt x="22860" y="3380112"/>
                    <a:pt x="31750" y="3382652"/>
                    <a:pt x="40640" y="3383922"/>
                  </a:cubicBezTo>
                  <a:cubicBezTo>
                    <a:pt x="163723" y="3389002"/>
                    <a:pt x="330331" y="3392812"/>
                    <a:pt x="496938" y="3397892"/>
                  </a:cubicBezTo>
                  <a:cubicBezTo>
                    <a:pt x="589010" y="3400432"/>
                    <a:pt x="681083" y="3405512"/>
                    <a:pt x="773155" y="3406782"/>
                  </a:cubicBezTo>
                  <a:cubicBezTo>
                    <a:pt x="926609" y="3409322"/>
                    <a:pt x="2636527" y="3410592"/>
                    <a:pt x="2789981" y="3411862"/>
                  </a:cubicBezTo>
                  <a:cubicBezTo>
                    <a:pt x="2811903" y="3411862"/>
                    <a:pt x="2833825" y="3411862"/>
                    <a:pt x="2855747" y="3411862"/>
                  </a:cubicBezTo>
                  <a:cubicBezTo>
                    <a:pt x="2960973" y="3411862"/>
                    <a:pt x="3070583" y="3410592"/>
                    <a:pt x="3175808" y="3410592"/>
                  </a:cubicBezTo>
                  <a:cubicBezTo>
                    <a:pt x="3298572" y="3410592"/>
                    <a:pt x="3416951" y="3411862"/>
                    <a:pt x="3539714" y="3411862"/>
                  </a:cubicBezTo>
                  <a:cubicBezTo>
                    <a:pt x="3719475" y="3411862"/>
                    <a:pt x="3903620" y="3411862"/>
                    <a:pt x="4083380" y="3411862"/>
                  </a:cubicBezTo>
                  <a:cubicBezTo>
                    <a:pt x="4249987" y="3411862"/>
                    <a:pt x="4416595" y="3413132"/>
                    <a:pt x="4583202" y="3414402"/>
                  </a:cubicBezTo>
                  <a:cubicBezTo>
                    <a:pt x="4657737" y="3414402"/>
                    <a:pt x="4736657" y="3415672"/>
                    <a:pt x="4811191" y="3415672"/>
                  </a:cubicBezTo>
                  <a:cubicBezTo>
                    <a:pt x="5052333" y="3414402"/>
                    <a:pt x="5289091" y="3408052"/>
                    <a:pt x="5515416" y="3408052"/>
                  </a:cubicBezTo>
                  <a:cubicBezTo>
                    <a:pt x="5519226" y="3408052"/>
                    <a:pt x="5524306" y="3405512"/>
                    <a:pt x="5528116" y="3402972"/>
                  </a:cubicBezTo>
                  <a:cubicBezTo>
                    <a:pt x="5533196" y="3399162"/>
                    <a:pt x="5535736" y="3392812"/>
                    <a:pt x="5538276" y="3390272"/>
                  </a:cubicBezTo>
                  <a:cubicBezTo>
                    <a:pt x="5539546" y="3317596"/>
                    <a:pt x="5540816" y="3206572"/>
                    <a:pt x="5542086" y="3095549"/>
                  </a:cubicBezTo>
                  <a:cubicBezTo>
                    <a:pt x="5543356" y="2923727"/>
                    <a:pt x="5553516" y="1274236"/>
                    <a:pt x="5554786" y="1102414"/>
                  </a:cubicBezTo>
                  <a:cubicBezTo>
                    <a:pt x="5554786" y="999320"/>
                    <a:pt x="5556056" y="896227"/>
                    <a:pt x="5557326" y="793134"/>
                  </a:cubicBezTo>
                  <a:cubicBezTo>
                    <a:pt x="5558596" y="682111"/>
                    <a:pt x="5559866" y="571087"/>
                    <a:pt x="5562406" y="460064"/>
                  </a:cubicBezTo>
                  <a:cubicBezTo>
                    <a:pt x="5563676" y="393978"/>
                    <a:pt x="5563676" y="325250"/>
                    <a:pt x="5568756" y="259164"/>
                  </a:cubicBezTo>
                  <a:cubicBezTo>
                    <a:pt x="5573836" y="179862"/>
                    <a:pt x="5576376" y="103203"/>
                    <a:pt x="5575106" y="44450"/>
                  </a:cubicBezTo>
                  <a:cubicBezTo>
                    <a:pt x="5575106" y="38100"/>
                    <a:pt x="5571296" y="30480"/>
                    <a:pt x="5564946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3575978" y="2161736"/>
            <a:ext cx="10781740" cy="2342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1"/>
              </a:lnSpc>
            </a:pPr>
            <a:r>
              <a:rPr lang="en-US" sz="6051" b="1" spc="-60">
                <a:solidFill>
                  <a:srgbClr val="A2272C"/>
                </a:solidFill>
                <a:latin typeface="Bogart Bold"/>
                <a:ea typeface="Bogart Bold"/>
                <a:cs typeface="Bogart Bold"/>
                <a:sym typeface="Bogart Bold"/>
              </a:rPr>
              <a:t>IE0005 </a:t>
            </a:r>
          </a:p>
          <a:p>
            <a:pPr marL="0" lvl="0" indent="0" algn="ctr">
              <a:lnSpc>
                <a:spcPts val="6051"/>
              </a:lnSpc>
            </a:pPr>
            <a:r>
              <a:rPr lang="en-US" sz="6051" b="1" spc="-60">
                <a:solidFill>
                  <a:srgbClr val="A2272C"/>
                </a:solidFill>
                <a:latin typeface="Bogart Bold"/>
                <a:ea typeface="Bogart Bold"/>
                <a:cs typeface="Bogart Bold"/>
                <a:sym typeface="Bogart Bold"/>
              </a:rPr>
              <a:t>Mini Project: Heart Failure prediction</a:t>
            </a:r>
          </a:p>
        </p:txBody>
      </p:sp>
      <p:sp>
        <p:nvSpPr>
          <p:cNvPr id="8" name="Freeform 8"/>
          <p:cNvSpPr/>
          <p:nvPr/>
        </p:nvSpPr>
        <p:spPr>
          <a:xfrm rot="-813610">
            <a:off x="159998" y="4389030"/>
            <a:ext cx="3615728" cy="4323154"/>
          </a:xfrm>
          <a:custGeom>
            <a:avLst/>
            <a:gdLst/>
            <a:ahLst/>
            <a:cxnLst/>
            <a:rect l="l" t="t" r="r" b="b"/>
            <a:pathLst>
              <a:path w="3615728" h="4323154">
                <a:moveTo>
                  <a:pt x="0" y="0"/>
                </a:moveTo>
                <a:lnTo>
                  <a:pt x="3615729" y="0"/>
                </a:lnTo>
                <a:lnTo>
                  <a:pt x="3615729" y="4323153"/>
                </a:lnTo>
                <a:lnTo>
                  <a:pt x="0" y="43231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426033">
            <a:off x="13908050" y="261978"/>
            <a:ext cx="4176815" cy="3022495"/>
          </a:xfrm>
          <a:custGeom>
            <a:avLst/>
            <a:gdLst/>
            <a:ahLst/>
            <a:cxnLst/>
            <a:rect l="l" t="t" r="r" b="b"/>
            <a:pathLst>
              <a:path w="4176815" h="3022495">
                <a:moveTo>
                  <a:pt x="0" y="0"/>
                </a:moveTo>
                <a:lnTo>
                  <a:pt x="4176815" y="0"/>
                </a:lnTo>
                <a:lnTo>
                  <a:pt x="4176815" y="3022495"/>
                </a:lnTo>
                <a:lnTo>
                  <a:pt x="0" y="30224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4199284">
            <a:off x="622364" y="-13717"/>
            <a:ext cx="2690997" cy="2896376"/>
          </a:xfrm>
          <a:custGeom>
            <a:avLst/>
            <a:gdLst/>
            <a:ahLst/>
            <a:cxnLst/>
            <a:rect l="l" t="t" r="r" b="b"/>
            <a:pathLst>
              <a:path w="2690997" h="2896376">
                <a:moveTo>
                  <a:pt x="0" y="0"/>
                </a:moveTo>
                <a:lnTo>
                  <a:pt x="2690997" y="0"/>
                </a:lnTo>
                <a:lnTo>
                  <a:pt x="2690997" y="2896376"/>
                </a:lnTo>
                <a:lnTo>
                  <a:pt x="0" y="28963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5312293" flipH="1">
            <a:off x="15155372" y="4649300"/>
            <a:ext cx="2768371" cy="2541868"/>
          </a:xfrm>
          <a:custGeom>
            <a:avLst/>
            <a:gdLst/>
            <a:ahLst/>
            <a:cxnLst/>
            <a:rect l="l" t="t" r="r" b="b"/>
            <a:pathLst>
              <a:path w="2768371" h="2541868">
                <a:moveTo>
                  <a:pt x="2768371" y="0"/>
                </a:moveTo>
                <a:lnTo>
                  <a:pt x="0" y="0"/>
                </a:lnTo>
                <a:lnTo>
                  <a:pt x="0" y="2541868"/>
                </a:lnTo>
                <a:lnTo>
                  <a:pt x="2768371" y="2541868"/>
                </a:lnTo>
                <a:lnTo>
                  <a:pt x="276837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4360727" y="6115407"/>
            <a:ext cx="9212243" cy="2441967"/>
            <a:chOff x="0" y="0"/>
            <a:chExt cx="12282991" cy="3255956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2282991" cy="3255956"/>
              <a:chOff x="0" y="0"/>
              <a:chExt cx="2902989" cy="76952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-1270"/>
                <a:ext cx="2904259" cy="768250"/>
              </a:xfrm>
              <a:custGeom>
                <a:avLst/>
                <a:gdLst/>
                <a:ahLst/>
                <a:cxnLst/>
                <a:rect l="l" t="t" r="r" b="b"/>
                <a:pathLst>
                  <a:path w="2904259" h="768250">
                    <a:moveTo>
                      <a:pt x="2892829" y="27940"/>
                    </a:moveTo>
                    <a:cubicBezTo>
                      <a:pt x="2883939" y="24130"/>
                      <a:pt x="2875049" y="21590"/>
                      <a:pt x="2866159" y="21590"/>
                    </a:cubicBezTo>
                    <a:cubicBezTo>
                      <a:pt x="2839489" y="20320"/>
                      <a:pt x="2796483" y="20320"/>
                      <a:pt x="2749545" y="17780"/>
                    </a:cubicBezTo>
                    <a:cubicBezTo>
                      <a:pt x="2642259" y="12700"/>
                      <a:pt x="2537207" y="6350"/>
                      <a:pt x="2429921" y="3810"/>
                    </a:cubicBezTo>
                    <a:cubicBezTo>
                      <a:pt x="2342751" y="1270"/>
                      <a:pt x="2257816" y="3810"/>
                      <a:pt x="2170645" y="2540"/>
                    </a:cubicBezTo>
                    <a:cubicBezTo>
                      <a:pt x="2132648" y="2540"/>
                      <a:pt x="2094651" y="0"/>
                      <a:pt x="2056654" y="2540"/>
                    </a:cubicBezTo>
                    <a:cubicBezTo>
                      <a:pt x="1965013" y="10160"/>
                      <a:pt x="1873373" y="11430"/>
                      <a:pt x="1779497" y="8890"/>
                    </a:cubicBezTo>
                    <a:cubicBezTo>
                      <a:pt x="1732559" y="7620"/>
                      <a:pt x="1685621" y="7620"/>
                      <a:pt x="1638684" y="7620"/>
                    </a:cubicBezTo>
                    <a:cubicBezTo>
                      <a:pt x="1553748" y="7620"/>
                      <a:pt x="1468813" y="7620"/>
                      <a:pt x="1383878" y="6350"/>
                    </a:cubicBezTo>
                    <a:cubicBezTo>
                      <a:pt x="1294473" y="5080"/>
                      <a:pt x="413830" y="2540"/>
                      <a:pt x="326660" y="1270"/>
                    </a:cubicBezTo>
                    <a:cubicBezTo>
                      <a:pt x="255136" y="0"/>
                      <a:pt x="185847" y="1270"/>
                      <a:pt x="114322" y="1270"/>
                    </a:cubicBezTo>
                    <a:cubicBezTo>
                      <a:pt x="65149" y="1270"/>
                      <a:pt x="33020" y="3810"/>
                      <a:pt x="5080" y="5080"/>
                    </a:cubicBezTo>
                    <a:cubicBezTo>
                      <a:pt x="3810" y="5080"/>
                      <a:pt x="2540" y="7620"/>
                      <a:pt x="0" y="8890"/>
                    </a:cubicBezTo>
                    <a:cubicBezTo>
                      <a:pt x="1270" y="21590"/>
                      <a:pt x="3810" y="34290"/>
                      <a:pt x="5080" y="46990"/>
                    </a:cubicBezTo>
                    <a:cubicBezTo>
                      <a:pt x="15240" y="87029"/>
                      <a:pt x="16510" y="116327"/>
                      <a:pt x="17780" y="145112"/>
                    </a:cubicBezTo>
                    <a:cubicBezTo>
                      <a:pt x="19050" y="174410"/>
                      <a:pt x="17780" y="203709"/>
                      <a:pt x="16510" y="233521"/>
                    </a:cubicBezTo>
                    <a:cubicBezTo>
                      <a:pt x="15240" y="263848"/>
                      <a:pt x="2540" y="582019"/>
                      <a:pt x="2540" y="612345"/>
                    </a:cubicBezTo>
                    <a:cubicBezTo>
                      <a:pt x="2540" y="642157"/>
                      <a:pt x="1270" y="671970"/>
                      <a:pt x="0" y="701782"/>
                    </a:cubicBezTo>
                    <a:cubicBezTo>
                      <a:pt x="0" y="713640"/>
                      <a:pt x="3810" y="723800"/>
                      <a:pt x="15240" y="728880"/>
                    </a:cubicBezTo>
                    <a:cubicBezTo>
                      <a:pt x="22860" y="732690"/>
                      <a:pt x="31750" y="735230"/>
                      <a:pt x="40640" y="736500"/>
                    </a:cubicBezTo>
                    <a:cubicBezTo>
                      <a:pt x="112087" y="741580"/>
                      <a:pt x="197022" y="745390"/>
                      <a:pt x="281957" y="750470"/>
                    </a:cubicBezTo>
                    <a:cubicBezTo>
                      <a:pt x="328895" y="753010"/>
                      <a:pt x="375833" y="758090"/>
                      <a:pt x="422771" y="759360"/>
                    </a:cubicBezTo>
                    <a:cubicBezTo>
                      <a:pt x="501000" y="761900"/>
                      <a:pt x="1372703" y="763170"/>
                      <a:pt x="1450932" y="764440"/>
                    </a:cubicBezTo>
                    <a:cubicBezTo>
                      <a:pt x="1462108" y="764440"/>
                      <a:pt x="1473284" y="764440"/>
                      <a:pt x="1484459" y="764440"/>
                    </a:cubicBezTo>
                    <a:cubicBezTo>
                      <a:pt x="1538103" y="764440"/>
                      <a:pt x="1593981" y="763170"/>
                      <a:pt x="1647624" y="763170"/>
                    </a:cubicBezTo>
                    <a:cubicBezTo>
                      <a:pt x="1710208" y="763170"/>
                      <a:pt x="1770556" y="764440"/>
                      <a:pt x="1833140" y="764440"/>
                    </a:cubicBezTo>
                    <a:cubicBezTo>
                      <a:pt x="1924781" y="764440"/>
                      <a:pt x="2018656" y="764440"/>
                      <a:pt x="2110297" y="764440"/>
                    </a:cubicBezTo>
                    <a:cubicBezTo>
                      <a:pt x="2195232" y="764440"/>
                      <a:pt x="2280167" y="765710"/>
                      <a:pt x="2365102" y="766980"/>
                    </a:cubicBezTo>
                    <a:cubicBezTo>
                      <a:pt x="2403099" y="766980"/>
                      <a:pt x="2443332" y="768250"/>
                      <a:pt x="2481329" y="768250"/>
                    </a:cubicBezTo>
                    <a:cubicBezTo>
                      <a:pt x="2604261" y="766980"/>
                      <a:pt x="2724958" y="760630"/>
                      <a:pt x="2843299" y="760630"/>
                    </a:cubicBezTo>
                    <a:cubicBezTo>
                      <a:pt x="2847109" y="760630"/>
                      <a:pt x="2852189" y="758090"/>
                      <a:pt x="2855999" y="755550"/>
                    </a:cubicBezTo>
                    <a:cubicBezTo>
                      <a:pt x="2861079" y="751740"/>
                      <a:pt x="2863619" y="745390"/>
                      <a:pt x="2866159" y="742850"/>
                    </a:cubicBezTo>
                    <a:cubicBezTo>
                      <a:pt x="2867429" y="698184"/>
                      <a:pt x="2868699" y="676596"/>
                      <a:pt x="2869969" y="655008"/>
                    </a:cubicBezTo>
                    <a:cubicBezTo>
                      <a:pt x="2871239" y="621597"/>
                      <a:pt x="2881399" y="300856"/>
                      <a:pt x="2882669" y="267446"/>
                    </a:cubicBezTo>
                    <a:cubicBezTo>
                      <a:pt x="2882669" y="247399"/>
                      <a:pt x="2883939" y="227353"/>
                      <a:pt x="2885209" y="207307"/>
                    </a:cubicBezTo>
                    <a:cubicBezTo>
                      <a:pt x="2886479" y="185719"/>
                      <a:pt x="2887749" y="164130"/>
                      <a:pt x="2890289" y="142542"/>
                    </a:cubicBezTo>
                    <a:cubicBezTo>
                      <a:pt x="2891559" y="129692"/>
                      <a:pt x="2891559" y="116327"/>
                      <a:pt x="2896639" y="103477"/>
                    </a:cubicBezTo>
                    <a:cubicBezTo>
                      <a:pt x="2901719" y="88057"/>
                      <a:pt x="2904259" y="73151"/>
                      <a:pt x="2902989" y="44450"/>
                    </a:cubicBezTo>
                    <a:cubicBezTo>
                      <a:pt x="2902989" y="38100"/>
                      <a:pt x="2899179" y="30480"/>
                      <a:pt x="2892829" y="27940"/>
                    </a:cubicBezTo>
                    <a:close/>
                  </a:path>
                </a:pathLst>
              </a:custGeom>
              <a:solidFill>
                <a:srgbClr val="88B0E6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2538664" y="0"/>
              <a:ext cx="7205662" cy="32559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84"/>
                </a:lnSpc>
              </a:pPr>
              <a:r>
                <a:rPr lang="en-US" sz="2379" b="1">
                  <a:solidFill>
                    <a:srgbClr val="000000"/>
                  </a:solidFill>
                  <a:latin typeface="Quicksand Semi-Bold"/>
                  <a:ea typeface="Quicksand Semi-Bold"/>
                  <a:cs typeface="Quicksand Semi-Bold"/>
                  <a:sym typeface="Quicksand Semi-Bold"/>
                </a:rPr>
                <a:t>Members: </a:t>
              </a:r>
            </a:p>
            <a:p>
              <a:pPr algn="l">
                <a:lnSpc>
                  <a:spcPts val="2784"/>
                </a:lnSpc>
              </a:pPr>
              <a:r>
                <a:rPr lang="en-US" sz="2379" b="1">
                  <a:solidFill>
                    <a:srgbClr val="000000"/>
                  </a:solidFill>
                  <a:latin typeface="Quicksand Semi-Bold"/>
                  <a:ea typeface="Quicksand Semi-Bold"/>
                  <a:cs typeface="Quicksand Semi-Bold"/>
                  <a:sym typeface="Quicksand Semi-Bold"/>
                </a:rPr>
                <a:t>1. Yong Han Wen (U2420963J)</a:t>
              </a:r>
            </a:p>
            <a:p>
              <a:pPr algn="l">
                <a:lnSpc>
                  <a:spcPts val="2784"/>
                </a:lnSpc>
              </a:pPr>
              <a:r>
                <a:rPr lang="en-US" sz="2379" b="1">
                  <a:solidFill>
                    <a:srgbClr val="000000"/>
                  </a:solidFill>
                  <a:latin typeface="Quicksand Semi-Bold"/>
                  <a:ea typeface="Quicksand Semi-Bold"/>
                  <a:cs typeface="Quicksand Semi-Bold"/>
                  <a:sym typeface="Quicksand Semi-Bold"/>
                </a:rPr>
                <a:t>2. Chang Wenda (U2420417J)</a:t>
              </a:r>
            </a:p>
            <a:p>
              <a:pPr algn="l">
                <a:lnSpc>
                  <a:spcPts val="2784"/>
                </a:lnSpc>
              </a:pPr>
              <a:r>
                <a:rPr lang="en-US" sz="2379" b="1">
                  <a:solidFill>
                    <a:srgbClr val="000000"/>
                  </a:solidFill>
                  <a:latin typeface="Quicksand Semi-Bold"/>
                  <a:ea typeface="Quicksand Semi-Bold"/>
                  <a:cs typeface="Quicksand Semi-Bold"/>
                  <a:sym typeface="Quicksand Semi-Bold"/>
                </a:rPr>
                <a:t>3.Damian (U2422860A)</a:t>
              </a:r>
            </a:p>
            <a:p>
              <a:pPr algn="l">
                <a:lnSpc>
                  <a:spcPts val="2784"/>
                </a:lnSpc>
              </a:pPr>
              <a:r>
                <a:rPr lang="en-US" sz="2379" b="1">
                  <a:solidFill>
                    <a:srgbClr val="000000"/>
                  </a:solidFill>
                  <a:latin typeface="Quicksand Semi-Bold"/>
                  <a:ea typeface="Quicksand Semi-Bold"/>
                  <a:cs typeface="Quicksand Semi-Bold"/>
                  <a:sym typeface="Quicksand Semi-Bold"/>
                </a:rPr>
                <a:t>4. Liu Yanchu (U2420966D)</a:t>
              </a:r>
            </a:p>
            <a:p>
              <a:pPr algn="l">
                <a:lnSpc>
                  <a:spcPts val="2784"/>
                </a:lnSpc>
              </a:pPr>
              <a:r>
                <a:rPr lang="en-US" sz="2379" b="1">
                  <a:solidFill>
                    <a:srgbClr val="000000"/>
                  </a:solidFill>
                  <a:latin typeface="Quicksand Semi-Bold"/>
                  <a:ea typeface="Quicksand Semi-Bold"/>
                  <a:cs typeface="Quicksand Semi-Bold"/>
                  <a:sym typeface="Quicksand Semi-Bold"/>
                </a:rPr>
                <a:t>5. Aviraj Goyle (U2423064C)</a:t>
              </a:r>
            </a:p>
            <a:p>
              <a:pPr algn="l">
                <a:lnSpc>
                  <a:spcPts val="2784"/>
                </a:lnSpc>
              </a:pPr>
              <a:endParaRPr lang="en-US" sz="2379" b="1">
                <a:solidFill>
                  <a:srgbClr val="000000"/>
                </a:solidFill>
                <a:latin typeface="Quicksand Semi-Bold"/>
                <a:ea typeface="Quicksand Semi-Bold"/>
                <a:cs typeface="Quicksand Semi-Bold"/>
                <a:sym typeface="Quicksand Semi-Bold"/>
              </a:endParaRPr>
            </a:p>
          </p:txBody>
        </p:sp>
      </p:grpSp>
      <p:sp>
        <p:nvSpPr>
          <p:cNvPr id="16" name="Freeform 16"/>
          <p:cNvSpPr/>
          <p:nvPr/>
        </p:nvSpPr>
        <p:spPr>
          <a:xfrm rot="4863923">
            <a:off x="505393" y="2796069"/>
            <a:ext cx="1274852" cy="1469930"/>
          </a:xfrm>
          <a:custGeom>
            <a:avLst/>
            <a:gdLst/>
            <a:ahLst/>
            <a:cxnLst/>
            <a:rect l="l" t="t" r="r" b="b"/>
            <a:pathLst>
              <a:path w="1274852" h="1469930">
                <a:moveTo>
                  <a:pt x="0" y="0"/>
                </a:moveTo>
                <a:lnTo>
                  <a:pt x="1274852" y="0"/>
                </a:lnTo>
                <a:lnTo>
                  <a:pt x="1274852" y="1469930"/>
                </a:lnTo>
                <a:lnTo>
                  <a:pt x="0" y="14699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12551" t="-12414" b="-83742"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4925595" y="8011373"/>
            <a:ext cx="2919793" cy="2332350"/>
            <a:chOff x="0" y="0"/>
            <a:chExt cx="3893057" cy="3109801"/>
          </a:xfrm>
        </p:grpSpPr>
        <p:sp>
          <p:nvSpPr>
            <p:cNvPr id="18" name="Freeform 18"/>
            <p:cNvSpPr/>
            <p:nvPr/>
          </p:nvSpPr>
          <p:spPr>
            <a:xfrm rot="-3531975">
              <a:off x="283922" y="1089161"/>
              <a:ext cx="1772788" cy="1663663"/>
            </a:xfrm>
            <a:custGeom>
              <a:avLst/>
              <a:gdLst/>
              <a:ahLst/>
              <a:cxnLst/>
              <a:rect l="l" t="t" r="r" b="b"/>
              <a:pathLst>
                <a:path w="1772788" h="1663663">
                  <a:moveTo>
                    <a:pt x="0" y="0"/>
                  </a:moveTo>
                  <a:lnTo>
                    <a:pt x="1772788" y="0"/>
                  </a:lnTo>
                  <a:lnTo>
                    <a:pt x="1772788" y="1663663"/>
                  </a:lnTo>
                  <a:lnTo>
                    <a:pt x="0" y="1663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168858" t="-92879" r="-122806" b="-109134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 rot="-144640">
              <a:off x="2369471" y="30815"/>
              <a:ext cx="1494747" cy="1402738"/>
            </a:xfrm>
            <a:custGeom>
              <a:avLst/>
              <a:gdLst/>
              <a:ahLst/>
              <a:cxnLst/>
              <a:rect l="l" t="t" r="r" b="b"/>
              <a:pathLst>
                <a:path w="1494747" h="1402738">
                  <a:moveTo>
                    <a:pt x="0" y="0"/>
                  </a:moveTo>
                  <a:lnTo>
                    <a:pt x="1494747" y="0"/>
                  </a:lnTo>
                  <a:lnTo>
                    <a:pt x="1494747" y="1402738"/>
                  </a:lnTo>
                  <a:lnTo>
                    <a:pt x="0" y="1402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168858" t="-92879" r="-122806" b="-109134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3522" y="458858"/>
            <a:ext cx="16900956" cy="8988528"/>
            <a:chOff x="0" y="0"/>
            <a:chExt cx="6851469" cy="3643854"/>
          </a:xfrm>
        </p:grpSpPr>
        <p:sp>
          <p:nvSpPr>
            <p:cNvPr id="3" name="Freeform 3"/>
            <p:cNvSpPr/>
            <p:nvPr/>
          </p:nvSpPr>
          <p:spPr>
            <a:xfrm>
              <a:off x="0" y="-1270"/>
              <a:ext cx="6852739" cy="3642584"/>
            </a:xfrm>
            <a:custGeom>
              <a:avLst/>
              <a:gdLst/>
              <a:ahLst/>
              <a:cxnLst/>
              <a:rect l="l" t="t" r="r" b="b"/>
              <a:pathLst>
                <a:path w="6852739" h="3642584">
                  <a:moveTo>
                    <a:pt x="6841309" y="27940"/>
                  </a:moveTo>
                  <a:cubicBezTo>
                    <a:pt x="6832419" y="24130"/>
                    <a:pt x="6823529" y="21590"/>
                    <a:pt x="6814639" y="21590"/>
                  </a:cubicBezTo>
                  <a:cubicBezTo>
                    <a:pt x="6787969" y="20320"/>
                    <a:pt x="6687027" y="20320"/>
                    <a:pt x="6573396" y="17780"/>
                  </a:cubicBezTo>
                  <a:cubicBezTo>
                    <a:pt x="6313667" y="12700"/>
                    <a:pt x="6059349" y="6350"/>
                    <a:pt x="5799620" y="3810"/>
                  </a:cubicBezTo>
                  <a:cubicBezTo>
                    <a:pt x="5588590" y="1270"/>
                    <a:pt x="5382971" y="3810"/>
                    <a:pt x="5171941" y="2540"/>
                  </a:cubicBezTo>
                  <a:cubicBezTo>
                    <a:pt x="5079953" y="2540"/>
                    <a:pt x="4987966" y="0"/>
                    <a:pt x="4895979" y="2540"/>
                  </a:cubicBezTo>
                  <a:cubicBezTo>
                    <a:pt x="4674127" y="10160"/>
                    <a:pt x="4452275" y="11430"/>
                    <a:pt x="4225012" y="8890"/>
                  </a:cubicBezTo>
                  <a:cubicBezTo>
                    <a:pt x="4111380" y="7620"/>
                    <a:pt x="3997749" y="7620"/>
                    <a:pt x="3884117" y="7620"/>
                  </a:cubicBezTo>
                  <a:cubicBezTo>
                    <a:pt x="3678498" y="7620"/>
                    <a:pt x="3472879" y="7620"/>
                    <a:pt x="3267261" y="6350"/>
                  </a:cubicBezTo>
                  <a:cubicBezTo>
                    <a:pt x="3050820" y="5080"/>
                    <a:pt x="918876" y="2540"/>
                    <a:pt x="707846" y="1270"/>
                  </a:cubicBezTo>
                  <a:cubicBezTo>
                    <a:pt x="534693" y="0"/>
                    <a:pt x="366952" y="1270"/>
                    <a:pt x="193799" y="1270"/>
                  </a:cubicBezTo>
                  <a:cubicBezTo>
                    <a:pt x="74756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2079"/>
                    <a:pt x="16510" y="343156"/>
                    <a:pt x="17780" y="501408"/>
                  </a:cubicBezTo>
                  <a:cubicBezTo>
                    <a:pt x="19050" y="662486"/>
                    <a:pt x="17780" y="823564"/>
                    <a:pt x="16510" y="987468"/>
                  </a:cubicBezTo>
                  <a:cubicBezTo>
                    <a:pt x="15240" y="1154198"/>
                    <a:pt x="2540" y="2903448"/>
                    <a:pt x="2540" y="3070177"/>
                  </a:cubicBezTo>
                  <a:cubicBezTo>
                    <a:pt x="2540" y="3234081"/>
                    <a:pt x="1270" y="3397985"/>
                    <a:pt x="0" y="3561889"/>
                  </a:cubicBezTo>
                  <a:cubicBezTo>
                    <a:pt x="0" y="3587974"/>
                    <a:pt x="3810" y="3598134"/>
                    <a:pt x="15240" y="3603214"/>
                  </a:cubicBezTo>
                  <a:cubicBezTo>
                    <a:pt x="22860" y="3607024"/>
                    <a:pt x="31750" y="3609564"/>
                    <a:pt x="40640" y="3610834"/>
                  </a:cubicBezTo>
                  <a:cubicBezTo>
                    <a:pt x="188388" y="3615914"/>
                    <a:pt x="394007" y="3619724"/>
                    <a:pt x="599625" y="3624804"/>
                  </a:cubicBezTo>
                  <a:cubicBezTo>
                    <a:pt x="713257" y="3627344"/>
                    <a:pt x="826888" y="3632424"/>
                    <a:pt x="940520" y="3633694"/>
                  </a:cubicBezTo>
                  <a:cubicBezTo>
                    <a:pt x="1129906" y="3636234"/>
                    <a:pt x="3240205" y="3637504"/>
                    <a:pt x="3429591" y="3638774"/>
                  </a:cubicBezTo>
                  <a:cubicBezTo>
                    <a:pt x="3456646" y="3638774"/>
                    <a:pt x="3483701" y="3638774"/>
                    <a:pt x="3510756" y="3638774"/>
                  </a:cubicBezTo>
                  <a:cubicBezTo>
                    <a:pt x="3640621" y="3638774"/>
                    <a:pt x="3775897" y="3637504"/>
                    <a:pt x="3905761" y="3637504"/>
                  </a:cubicBezTo>
                  <a:cubicBezTo>
                    <a:pt x="4057270" y="3637504"/>
                    <a:pt x="4203367" y="3638774"/>
                    <a:pt x="4354876" y="3638774"/>
                  </a:cubicBezTo>
                  <a:cubicBezTo>
                    <a:pt x="4576728" y="3638774"/>
                    <a:pt x="4803991" y="3638774"/>
                    <a:pt x="5025843" y="3638774"/>
                  </a:cubicBezTo>
                  <a:cubicBezTo>
                    <a:pt x="5231462" y="3638774"/>
                    <a:pt x="5437081" y="3640044"/>
                    <a:pt x="5642700" y="3641314"/>
                  </a:cubicBezTo>
                  <a:cubicBezTo>
                    <a:pt x="5734687" y="3641314"/>
                    <a:pt x="5832086" y="3642584"/>
                    <a:pt x="5924073" y="3642584"/>
                  </a:cubicBezTo>
                  <a:cubicBezTo>
                    <a:pt x="6221680" y="3641314"/>
                    <a:pt x="6513874" y="3634964"/>
                    <a:pt x="6791779" y="3634964"/>
                  </a:cubicBezTo>
                  <a:cubicBezTo>
                    <a:pt x="6795589" y="3634964"/>
                    <a:pt x="6800669" y="3632424"/>
                    <a:pt x="6804479" y="3629884"/>
                  </a:cubicBezTo>
                  <a:cubicBezTo>
                    <a:pt x="6809559" y="3626074"/>
                    <a:pt x="6812099" y="3619724"/>
                    <a:pt x="6814639" y="3617184"/>
                  </a:cubicBezTo>
                  <a:cubicBezTo>
                    <a:pt x="6815909" y="3542107"/>
                    <a:pt x="6817179" y="3423418"/>
                    <a:pt x="6818449" y="3304729"/>
                  </a:cubicBezTo>
                  <a:cubicBezTo>
                    <a:pt x="6819719" y="3121044"/>
                    <a:pt x="6829879" y="1357665"/>
                    <a:pt x="6831149" y="1173979"/>
                  </a:cubicBezTo>
                  <a:cubicBezTo>
                    <a:pt x="6831149" y="1063768"/>
                    <a:pt x="6832419" y="953557"/>
                    <a:pt x="6833689" y="843346"/>
                  </a:cubicBezTo>
                  <a:cubicBezTo>
                    <a:pt x="6834959" y="724657"/>
                    <a:pt x="6836229" y="605968"/>
                    <a:pt x="6838769" y="487279"/>
                  </a:cubicBezTo>
                  <a:cubicBezTo>
                    <a:pt x="6840039" y="416630"/>
                    <a:pt x="6840039" y="343156"/>
                    <a:pt x="6845119" y="272508"/>
                  </a:cubicBezTo>
                  <a:cubicBezTo>
                    <a:pt x="6850199" y="187730"/>
                    <a:pt x="6852739" y="105778"/>
                    <a:pt x="6851469" y="44450"/>
                  </a:cubicBezTo>
                  <a:cubicBezTo>
                    <a:pt x="6851469" y="38100"/>
                    <a:pt x="6847659" y="30480"/>
                    <a:pt x="6841309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5087793" y="2702108"/>
            <a:ext cx="7315138" cy="6556192"/>
          </a:xfrm>
          <a:custGeom>
            <a:avLst/>
            <a:gdLst/>
            <a:ahLst/>
            <a:cxnLst/>
            <a:rect l="l" t="t" r="r" b="b"/>
            <a:pathLst>
              <a:path w="7315138" h="6556192">
                <a:moveTo>
                  <a:pt x="0" y="0"/>
                </a:moveTo>
                <a:lnTo>
                  <a:pt x="7315138" y="0"/>
                </a:lnTo>
                <a:lnTo>
                  <a:pt x="7315138" y="6556192"/>
                </a:lnTo>
                <a:lnTo>
                  <a:pt x="0" y="65561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1026281" y="744600"/>
            <a:ext cx="20340563" cy="1366217"/>
            <a:chOff x="0" y="0"/>
            <a:chExt cx="27120750" cy="1821623"/>
          </a:xfrm>
        </p:grpSpPr>
        <p:sp>
          <p:nvSpPr>
            <p:cNvPr id="6" name="TextBox 6"/>
            <p:cNvSpPr txBox="1"/>
            <p:nvPr/>
          </p:nvSpPr>
          <p:spPr>
            <a:xfrm>
              <a:off x="0" y="1196148"/>
              <a:ext cx="27120750" cy="625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99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250266" y="104775"/>
              <a:ext cx="17745447" cy="1114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000"/>
                </a:lnSpc>
              </a:pPr>
              <a:r>
                <a:rPr lang="en-US" sz="6000" b="1" spc="-60">
                  <a:solidFill>
                    <a:srgbClr val="A2272C"/>
                  </a:solidFill>
                  <a:latin typeface="Bogart Bold"/>
                  <a:ea typeface="Bogart Bold"/>
                  <a:cs typeface="Bogart Bold"/>
                  <a:sym typeface="Bogart Bold"/>
                </a:rPr>
                <a:t>Data Cleaning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602803" y="9399762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555555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05450" y="1844152"/>
            <a:ext cx="12766179" cy="1012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6" lvl="1" indent="-313053" algn="l">
              <a:lnSpc>
                <a:spcPts val="4059"/>
              </a:lnSpc>
              <a:buFont typeface="Arial"/>
              <a:buChar char="•"/>
            </a:pPr>
            <a:r>
              <a:rPr lang="en-US" sz="28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Visualizing the distribution and outliers with KDE after data cleaning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endParaRPr lang="en-US" sz="2899" b="1">
              <a:solidFill>
                <a:srgbClr val="000000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14658" y="-56723"/>
            <a:ext cx="20763012" cy="10400446"/>
            <a:chOff x="0" y="0"/>
            <a:chExt cx="27684017" cy="13867262"/>
          </a:xfrm>
        </p:grpSpPr>
        <p:sp>
          <p:nvSpPr>
            <p:cNvPr id="3" name="Freeform 3"/>
            <p:cNvSpPr/>
            <p:nvPr/>
          </p:nvSpPr>
          <p:spPr>
            <a:xfrm>
              <a:off x="0" y="50421"/>
              <a:ext cx="13842008" cy="13816841"/>
            </a:xfrm>
            <a:custGeom>
              <a:avLst/>
              <a:gdLst/>
              <a:ahLst/>
              <a:cxnLst/>
              <a:rect l="l" t="t" r="r" b="b"/>
              <a:pathLst>
                <a:path w="13842008" h="13816841">
                  <a:moveTo>
                    <a:pt x="0" y="0"/>
                  </a:moveTo>
                  <a:lnTo>
                    <a:pt x="13842008" y="0"/>
                  </a:lnTo>
                  <a:lnTo>
                    <a:pt x="13842008" y="13816841"/>
                  </a:lnTo>
                  <a:lnTo>
                    <a:pt x="0" y="1381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842008" y="0"/>
              <a:ext cx="13842008" cy="13816841"/>
            </a:xfrm>
            <a:custGeom>
              <a:avLst/>
              <a:gdLst/>
              <a:ahLst/>
              <a:cxnLst/>
              <a:rect l="l" t="t" r="r" b="b"/>
              <a:pathLst>
                <a:path w="13842008" h="13816841">
                  <a:moveTo>
                    <a:pt x="0" y="0"/>
                  </a:moveTo>
                  <a:lnTo>
                    <a:pt x="13842009" y="0"/>
                  </a:lnTo>
                  <a:lnTo>
                    <a:pt x="13842009" y="13816841"/>
                  </a:lnTo>
                  <a:lnTo>
                    <a:pt x="0" y="1381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rot="-926790">
            <a:off x="-1511868" y="1767696"/>
            <a:ext cx="4951284" cy="3582929"/>
          </a:xfrm>
          <a:custGeom>
            <a:avLst/>
            <a:gdLst/>
            <a:ahLst/>
            <a:cxnLst/>
            <a:rect l="l" t="t" r="r" b="b"/>
            <a:pathLst>
              <a:path w="4951284" h="3582929">
                <a:moveTo>
                  <a:pt x="0" y="0"/>
                </a:moveTo>
                <a:lnTo>
                  <a:pt x="4951284" y="0"/>
                </a:lnTo>
                <a:lnTo>
                  <a:pt x="4951284" y="3582929"/>
                </a:lnTo>
                <a:lnTo>
                  <a:pt x="0" y="35829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885698">
            <a:off x="13862211" y="5744975"/>
            <a:ext cx="4046173" cy="4837816"/>
          </a:xfrm>
          <a:custGeom>
            <a:avLst/>
            <a:gdLst/>
            <a:ahLst/>
            <a:cxnLst/>
            <a:rect l="l" t="t" r="r" b="b"/>
            <a:pathLst>
              <a:path w="4046173" h="4837816">
                <a:moveTo>
                  <a:pt x="0" y="0"/>
                </a:moveTo>
                <a:lnTo>
                  <a:pt x="4046173" y="0"/>
                </a:lnTo>
                <a:lnTo>
                  <a:pt x="4046173" y="4837815"/>
                </a:lnTo>
                <a:lnTo>
                  <a:pt x="0" y="48378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809845">
            <a:off x="12390212" y="7876784"/>
            <a:ext cx="1421939" cy="2313807"/>
          </a:xfrm>
          <a:custGeom>
            <a:avLst/>
            <a:gdLst/>
            <a:ahLst/>
            <a:cxnLst/>
            <a:rect l="l" t="t" r="r" b="b"/>
            <a:pathLst>
              <a:path w="1421939" h="2313807">
                <a:moveTo>
                  <a:pt x="0" y="0"/>
                </a:moveTo>
                <a:lnTo>
                  <a:pt x="1421939" y="0"/>
                </a:lnTo>
                <a:lnTo>
                  <a:pt x="1421939" y="2313807"/>
                </a:lnTo>
                <a:lnTo>
                  <a:pt x="0" y="23138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434729">
            <a:off x="349751" y="-351383"/>
            <a:ext cx="1982662" cy="1687065"/>
          </a:xfrm>
          <a:custGeom>
            <a:avLst/>
            <a:gdLst/>
            <a:ahLst/>
            <a:cxnLst/>
            <a:rect l="l" t="t" r="r" b="b"/>
            <a:pathLst>
              <a:path w="1982662" h="1687065">
                <a:moveTo>
                  <a:pt x="0" y="0"/>
                </a:moveTo>
                <a:lnTo>
                  <a:pt x="1982663" y="0"/>
                </a:lnTo>
                <a:lnTo>
                  <a:pt x="1982663" y="1687066"/>
                </a:lnTo>
                <a:lnTo>
                  <a:pt x="0" y="16870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2946191">
            <a:off x="15536132" y="2718063"/>
            <a:ext cx="1704989" cy="2220830"/>
          </a:xfrm>
          <a:custGeom>
            <a:avLst/>
            <a:gdLst/>
            <a:ahLst/>
            <a:cxnLst/>
            <a:rect l="l" t="t" r="r" b="b"/>
            <a:pathLst>
              <a:path w="1704989" h="2220830">
                <a:moveTo>
                  <a:pt x="0" y="0"/>
                </a:moveTo>
                <a:lnTo>
                  <a:pt x="1704989" y="0"/>
                </a:lnTo>
                <a:lnTo>
                  <a:pt x="1704989" y="2220830"/>
                </a:lnTo>
                <a:lnTo>
                  <a:pt x="0" y="2220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23589" b="-79771"/>
            </a:stretch>
          </a:blipFill>
        </p:spPr>
      </p:sp>
      <p:sp>
        <p:nvSpPr>
          <p:cNvPr id="10" name="Freeform 10"/>
          <p:cNvSpPr/>
          <p:nvPr/>
        </p:nvSpPr>
        <p:spPr>
          <a:xfrm rot="-3531975">
            <a:off x="17365098" y="2318026"/>
            <a:ext cx="1408645" cy="1321935"/>
          </a:xfrm>
          <a:custGeom>
            <a:avLst/>
            <a:gdLst/>
            <a:ahLst/>
            <a:cxnLst/>
            <a:rect l="l" t="t" r="r" b="b"/>
            <a:pathLst>
              <a:path w="1408645" h="1321935">
                <a:moveTo>
                  <a:pt x="0" y="0"/>
                </a:moveTo>
                <a:lnTo>
                  <a:pt x="1408644" y="0"/>
                </a:lnTo>
                <a:lnTo>
                  <a:pt x="1408644" y="1321936"/>
                </a:lnTo>
                <a:lnTo>
                  <a:pt x="0" y="13219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68858" t="-92879" r="-122806" b="-109134"/>
            </a:stretch>
          </a:blipFill>
        </p:spPr>
      </p:sp>
      <p:sp>
        <p:nvSpPr>
          <p:cNvPr id="11" name="Freeform 11"/>
          <p:cNvSpPr/>
          <p:nvPr/>
        </p:nvSpPr>
        <p:spPr>
          <a:xfrm rot="2035113">
            <a:off x="16526017" y="4482663"/>
            <a:ext cx="1875298" cy="1064306"/>
          </a:xfrm>
          <a:custGeom>
            <a:avLst/>
            <a:gdLst/>
            <a:ahLst/>
            <a:cxnLst/>
            <a:rect l="l" t="t" r="r" b="b"/>
            <a:pathLst>
              <a:path w="1875298" h="1064306">
                <a:moveTo>
                  <a:pt x="0" y="0"/>
                </a:moveTo>
                <a:lnTo>
                  <a:pt x="1875298" y="0"/>
                </a:lnTo>
                <a:lnTo>
                  <a:pt x="1875298" y="1064306"/>
                </a:lnTo>
                <a:lnTo>
                  <a:pt x="0" y="1064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5893" r="-128308" b="-275120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352779" y="9258300"/>
            <a:ext cx="1274852" cy="1469930"/>
          </a:xfrm>
          <a:custGeom>
            <a:avLst/>
            <a:gdLst/>
            <a:ahLst/>
            <a:cxnLst/>
            <a:rect l="l" t="t" r="r" b="b"/>
            <a:pathLst>
              <a:path w="1274852" h="1469930">
                <a:moveTo>
                  <a:pt x="0" y="0"/>
                </a:moveTo>
                <a:lnTo>
                  <a:pt x="1274852" y="0"/>
                </a:lnTo>
                <a:lnTo>
                  <a:pt x="1274852" y="1469930"/>
                </a:lnTo>
                <a:lnTo>
                  <a:pt x="0" y="14699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12551" t="-12414" b="-83742"/>
            </a:stretch>
          </a:blipFill>
        </p:spPr>
      </p:sp>
      <p:sp>
        <p:nvSpPr>
          <p:cNvPr id="13" name="Freeform 13"/>
          <p:cNvSpPr/>
          <p:nvPr/>
        </p:nvSpPr>
        <p:spPr>
          <a:xfrm rot="6029703">
            <a:off x="2717404" y="5262029"/>
            <a:ext cx="1622692" cy="1346362"/>
          </a:xfrm>
          <a:custGeom>
            <a:avLst/>
            <a:gdLst/>
            <a:ahLst/>
            <a:cxnLst/>
            <a:rect l="l" t="t" r="r" b="b"/>
            <a:pathLst>
              <a:path w="1622692" h="1346362">
                <a:moveTo>
                  <a:pt x="0" y="0"/>
                </a:moveTo>
                <a:lnTo>
                  <a:pt x="1622692" y="0"/>
                </a:lnTo>
                <a:lnTo>
                  <a:pt x="1622692" y="1346361"/>
                </a:lnTo>
                <a:lnTo>
                  <a:pt x="0" y="13463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73076"/>
            </a:stretch>
          </a:blipFill>
        </p:spPr>
      </p:sp>
      <p:sp>
        <p:nvSpPr>
          <p:cNvPr id="14" name="Freeform 14"/>
          <p:cNvSpPr/>
          <p:nvPr/>
        </p:nvSpPr>
        <p:spPr>
          <a:xfrm rot="-6531379" flipH="1">
            <a:off x="16079481" y="-392979"/>
            <a:ext cx="2768371" cy="2541868"/>
          </a:xfrm>
          <a:custGeom>
            <a:avLst/>
            <a:gdLst/>
            <a:ahLst/>
            <a:cxnLst/>
            <a:rect l="l" t="t" r="r" b="b"/>
            <a:pathLst>
              <a:path w="2768371" h="2541868">
                <a:moveTo>
                  <a:pt x="2768371" y="0"/>
                </a:moveTo>
                <a:lnTo>
                  <a:pt x="0" y="0"/>
                </a:lnTo>
                <a:lnTo>
                  <a:pt x="0" y="2541868"/>
                </a:lnTo>
                <a:lnTo>
                  <a:pt x="2768371" y="2541868"/>
                </a:lnTo>
                <a:lnTo>
                  <a:pt x="2768371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727857">
            <a:off x="14230461" y="-1658645"/>
            <a:ext cx="1300584" cy="5073200"/>
          </a:xfrm>
          <a:custGeom>
            <a:avLst/>
            <a:gdLst/>
            <a:ahLst/>
            <a:cxnLst/>
            <a:rect l="l" t="t" r="r" b="b"/>
            <a:pathLst>
              <a:path w="1300584" h="5073200">
                <a:moveTo>
                  <a:pt x="0" y="0"/>
                </a:moveTo>
                <a:lnTo>
                  <a:pt x="1300584" y="0"/>
                </a:lnTo>
                <a:lnTo>
                  <a:pt x="1300584" y="5073201"/>
                </a:lnTo>
                <a:lnTo>
                  <a:pt x="0" y="507320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443765">
            <a:off x="-101173" y="7320298"/>
            <a:ext cx="5380825" cy="4304660"/>
          </a:xfrm>
          <a:custGeom>
            <a:avLst/>
            <a:gdLst/>
            <a:ahLst/>
            <a:cxnLst/>
            <a:rect l="l" t="t" r="r" b="b"/>
            <a:pathLst>
              <a:path w="5380825" h="4304660">
                <a:moveTo>
                  <a:pt x="0" y="0"/>
                </a:moveTo>
                <a:lnTo>
                  <a:pt x="5380825" y="0"/>
                </a:lnTo>
                <a:lnTo>
                  <a:pt x="5380825" y="4304660"/>
                </a:lnTo>
                <a:lnTo>
                  <a:pt x="0" y="430466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2999881">
            <a:off x="-468324" y="5104997"/>
            <a:ext cx="2414067" cy="2598311"/>
          </a:xfrm>
          <a:custGeom>
            <a:avLst/>
            <a:gdLst/>
            <a:ahLst/>
            <a:cxnLst/>
            <a:rect l="l" t="t" r="r" b="b"/>
            <a:pathLst>
              <a:path w="2414067" h="2598311">
                <a:moveTo>
                  <a:pt x="0" y="0"/>
                </a:moveTo>
                <a:lnTo>
                  <a:pt x="2414067" y="0"/>
                </a:lnTo>
                <a:lnTo>
                  <a:pt x="2414067" y="2598311"/>
                </a:lnTo>
                <a:lnTo>
                  <a:pt x="0" y="259831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10730274">
            <a:off x="869978" y="-11529552"/>
            <a:ext cx="5626384" cy="13002147"/>
          </a:xfrm>
          <a:custGeom>
            <a:avLst/>
            <a:gdLst/>
            <a:ahLst/>
            <a:cxnLst/>
            <a:rect l="l" t="t" r="r" b="b"/>
            <a:pathLst>
              <a:path w="5626384" h="13002147">
                <a:moveTo>
                  <a:pt x="0" y="0"/>
                </a:moveTo>
                <a:lnTo>
                  <a:pt x="5626384" y="0"/>
                </a:lnTo>
                <a:lnTo>
                  <a:pt x="5626384" y="13002147"/>
                </a:lnTo>
                <a:lnTo>
                  <a:pt x="0" y="1300214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8672599">
            <a:off x="13344644" y="7035132"/>
            <a:ext cx="5626384" cy="13002147"/>
          </a:xfrm>
          <a:custGeom>
            <a:avLst/>
            <a:gdLst/>
            <a:ahLst/>
            <a:cxnLst/>
            <a:rect l="l" t="t" r="r" b="b"/>
            <a:pathLst>
              <a:path w="5626384" h="13002147">
                <a:moveTo>
                  <a:pt x="0" y="0"/>
                </a:moveTo>
                <a:lnTo>
                  <a:pt x="5626383" y="0"/>
                </a:lnTo>
                <a:lnTo>
                  <a:pt x="5626383" y="13002147"/>
                </a:lnTo>
                <a:lnTo>
                  <a:pt x="0" y="1300214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842625">
            <a:off x="15370375" y="-732108"/>
            <a:ext cx="1316476" cy="3287697"/>
          </a:xfrm>
          <a:custGeom>
            <a:avLst/>
            <a:gdLst/>
            <a:ahLst/>
            <a:cxnLst/>
            <a:rect l="l" t="t" r="r" b="b"/>
            <a:pathLst>
              <a:path w="1316476" h="3287697">
                <a:moveTo>
                  <a:pt x="0" y="0"/>
                </a:moveTo>
                <a:lnTo>
                  <a:pt x="1316476" y="0"/>
                </a:lnTo>
                <a:lnTo>
                  <a:pt x="1316476" y="3287697"/>
                </a:lnTo>
                <a:lnTo>
                  <a:pt x="0" y="328769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-3216" t="-112055" r="-324165" b="-183423"/>
            </a:stretch>
          </a:blipFill>
        </p:spPr>
      </p:sp>
      <p:sp>
        <p:nvSpPr>
          <p:cNvPr id="21" name="Freeform 21"/>
          <p:cNvSpPr/>
          <p:nvPr/>
        </p:nvSpPr>
        <p:spPr>
          <a:xfrm rot="-3857920">
            <a:off x="-565313" y="3747308"/>
            <a:ext cx="1316476" cy="3287697"/>
          </a:xfrm>
          <a:custGeom>
            <a:avLst/>
            <a:gdLst/>
            <a:ahLst/>
            <a:cxnLst/>
            <a:rect l="l" t="t" r="r" b="b"/>
            <a:pathLst>
              <a:path w="1316476" h="3287697">
                <a:moveTo>
                  <a:pt x="0" y="0"/>
                </a:moveTo>
                <a:lnTo>
                  <a:pt x="1316476" y="0"/>
                </a:lnTo>
                <a:lnTo>
                  <a:pt x="1316476" y="3287697"/>
                </a:lnTo>
                <a:lnTo>
                  <a:pt x="0" y="328769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-327382" t="-127893" b="-167584"/>
            </a:stretch>
          </a:blipFill>
        </p:spPr>
      </p:sp>
      <p:sp>
        <p:nvSpPr>
          <p:cNvPr id="22" name="Freeform 22"/>
          <p:cNvSpPr/>
          <p:nvPr/>
        </p:nvSpPr>
        <p:spPr>
          <a:xfrm rot="-832289">
            <a:off x="14001237" y="4424110"/>
            <a:ext cx="1386924" cy="1301551"/>
          </a:xfrm>
          <a:custGeom>
            <a:avLst/>
            <a:gdLst/>
            <a:ahLst/>
            <a:cxnLst/>
            <a:rect l="l" t="t" r="r" b="b"/>
            <a:pathLst>
              <a:path w="1386924" h="1301551">
                <a:moveTo>
                  <a:pt x="0" y="0"/>
                </a:moveTo>
                <a:lnTo>
                  <a:pt x="1386923" y="0"/>
                </a:lnTo>
                <a:lnTo>
                  <a:pt x="1386923" y="1301551"/>
                </a:lnTo>
                <a:lnTo>
                  <a:pt x="0" y="13015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68858" t="-92879" r="-122806" b="-109134"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7602803" y="9554178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11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4502821" y="2701264"/>
            <a:ext cx="9362620" cy="4747244"/>
            <a:chOff x="0" y="0"/>
            <a:chExt cx="6851469" cy="3473984"/>
          </a:xfrm>
        </p:grpSpPr>
        <p:sp>
          <p:nvSpPr>
            <p:cNvPr id="25" name="Freeform 25"/>
            <p:cNvSpPr/>
            <p:nvPr/>
          </p:nvSpPr>
          <p:spPr>
            <a:xfrm>
              <a:off x="0" y="-1270"/>
              <a:ext cx="6852739" cy="3472714"/>
            </a:xfrm>
            <a:custGeom>
              <a:avLst/>
              <a:gdLst/>
              <a:ahLst/>
              <a:cxnLst/>
              <a:rect l="l" t="t" r="r" b="b"/>
              <a:pathLst>
                <a:path w="6852739" h="3472714">
                  <a:moveTo>
                    <a:pt x="6841309" y="27940"/>
                  </a:moveTo>
                  <a:cubicBezTo>
                    <a:pt x="6832419" y="24130"/>
                    <a:pt x="6823529" y="21590"/>
                    <a:pt x="6814639" y="21590"/>
                  </a:cubicBezTo>
                  <a:cubicBezTo>
                    <a:pt x="6787969" y="20320"/>
                    <a:pt x="6687027" y="20320"/>
                    <a:pt x="6573396" y="17780"/>
                  </a:cubicBezTo>
                  <a:cubicBezTo>
                    <a:pt x="6313667" y="12700"/>
                    <a:pt x="6059349" y="6350"/>
                    <a:pt x="5799620" y="3810"/>
                  </a:cubicBezTo>
                  <a:cubicBezTo>
                    <a:pt x="5588590" y="1270"/>
                    <a:pt x="5382971" y="3810"/>
                    <a:pt x="5171941" y="2540"/>
                  </a:cubicBezTo>
                  <a:cubicBezTo>
                    <a:pt x="5079953" y="2540"/>
                    <a:pt x="4987966" y="0"/>
                    <a:pt x="4895979" y="2540"/>
                  </a:cubicBezTo>
                  <a:cubicBezTo>
                    <a:pt x="4674127" y="10160"/>
                    <a:pt x="4452275" y="11430"/>
                    <a:pt x="4225012" y="8890"/>
                  </a:cubicBezTo>
                  <a:cubicBezTo>
                    <a:pt x="4111380" y="7620"/>
                    <a:pt x="3997749" y="7620"/>
                    <a:pt x="3884117" y="7620"/>
                  </a:cubicBezTo>
                  <a:cubicBezTo>
                    <a:pt x="3678498" y="7620"/>
                    <a:pt x="3472879" y="7620"/>
                    <a:pt x="3267261" y="6350"/>
                  </a:cubicBezTo>
                  <a:cubicBezTo>
                    <a:pt x="3050820" y="5080"/>
                    <a:pt x="918876" y="2540"/>
                    <a:pt x="707846" y="1270"/>
                  </a:cubicBezTo>
                  <a:cubicBezTo>
                    <a:pt x="534693" y="0"/>
                    <a:pt x="366952" y="1270"/>
                    <a:pt x="193799" y="1270"/>
                  </a:cubicBezTo>
                  <a:cubicBezTo>
                    <a:pt x="74756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76461"/>
                    <a:pt x="16510" y="329751"/>
                    <a:pt x="17780" y="480352"/>
                  </a:cubicBezTo>
                  <a:cubicBezTo>
                    <a:pt x="19050" y="633642"/>
                    <a:pt x="17780" y="786931"/>
                    <a:pt x="16510" y="942911"/>
                  </a:cubicBezTo>
                  <a:cubicBezTo>
                    <a:pt x="15240" y="1101579"/>
                    <a:pt x="2540" y="2766254"/>
                    <a:pt x="2540" y="2924922"/>
                  </a:cubicBezTo>
                  <a:cubicBezTo>
                    <a:pt x="2540" y="3080901"/>
                    <a:pt x="1270" y="3236880"/>
                    <a:pt x="0" y="3392859"/>
                  </a:cubicBezTo>
                  <a:cubicBezTo>
                    <a:pt x="0" y="3418104"/>
                    <a:pt x="3810" y="3428264"/>
                    <a:pt x="15240" y="3433344"/>
                  </a:cubicBezTo>
                  <a:cubicBezTo>
                    <a:pt x="22860" y="3437154"/>
                    <a:pt x="31750" y="3439694"/>
                    <a:pt x="40640" y="3440964"/>
                  </a:cubicBezTo>
                  <a:cubicBezTo>
                    <a:pt x="188388" y="3446044"/>
                    <a:pt x="394007" y="3449854"/>
                    <a:pt x="599625" y="3454934"/>
                  </a:cubicBezTo>
                  <a:cubicBezTo>
                    <a:pt x="713257" y="3457474"/>
                    <a:pt x="826888" y="3462554"/>
                    <a:pt x="940520" y="3463824"/>
                  </a:cubicBezTo>
                  <a:cubicBezTo>
                    <a:pt x="1129906" y="3466364"/>
                    <a:pt x="3240205" y="3467634"/>
                    <a:pt x="3429591" y="3468904"/>
                  </a:cubicBezTo>
                  <a:cubicBezTo>
                    <a:pt x="3456646" y="3468904"/>
                    <a:pt x="3483701" y="3468904"/>
                    <a:pt x="3510756" y="3468904"/>
                  </a:cubicBezTo>
                  <a:cubicBezTo>
                    <a:pt x="3640621" y="3468904"/>
                    <a:pt x="3775897" y="3467634"/>
                    <a:pt x="3905761" y="3467634"/>
                  </a:cubicBezTo>
                  <a:cubicBezTo>
                    <a:pt x="4057270" y="3467634"/>
                    <a:pt x="4203367" y="3468904"/>
                    <a:pt x="4354876" y="3468904"/>
                  </a:cubicBezTo>
                  <a:cubicBezTo>
                    <a:pt x="4576728" y="3468904"/>
                    <a:pt x="4803991" y="3468904"/>
                    <a:pt x="5025843" y="3468904"/>
                  </a:cubicBezTo>
                  <a:cubicBezTo>
                    <a:pt x="5231462" y="3468904"/>
                    <a:pt x="5437081" y="3470174"/>
                    <a:pt x="5642700" y="3471444"/>
                  </a:cubicBezTo>
                  <a:cubicBezTo>
                    <a:pt x="5734687" y="3471444"/>
                    <a:pt x="5832086" y="3472714"/>
                    <a:pt x="5924073" y="3472714"/>
                  </a:cubicBezTo>
                  <a:cubicBezTo>
                    <a:pt x="6221680" y="3471444"/>
                    <a:pt x="6513874" y="3465094"/>
                    <a:pt x="6791779" y="3465094"/>
                  </a:cubicBezTo>
                  <a:cubicBezTo>
                    <a:pt x="6795589" y="3465094"/>
                    <a:pt x="6800669" y="3462554"/>
                    <a:pt x="6804479" y="3460014"/>
                  </a:cubicBezTo>
                  <a:cubicBezTo>
                    <a:pt x="6809559" y="3456204"/>
                    <a:pt x="6812099" y="3449854"/>
                    <a:pt x="6814639" y="3447314"/>
                  </a:cubicBezTo>
                  <a:cubicBezTo>
                    <a:pt x="6815909" y="3374034"/>
                    <a:pt x="6817179" y="3261084"/>
                    <a:pt x="6818449" y="3148133"/>
                  </a:cubicBezTo>
                  <a:cubicBezTo>
                    <a:pt x="6819719" y="2973329"/>
                    <a:pt x="6829879" y="1295208"/>
                    <a:pt x="6831149" y="1120404"/>
                  </a:cubicBezTo>
                  <a:cubicBezTo>
                    <a:pt x="6831149" y="1015521"/>
                    <a:pt x="6832419" y="910639"/>
                    <a:pt x="6833689" y="805756"/>
                  </a:cubicBezTo>
                  <a:cubicBezTo>
                    <a:pt x="6834959" y="692806"/>
                    <a:pt x="6836229" y="579856"/>
                    <a:pt x="6838769" y="466905"/>
                  </a:cubicBezTo>
                  <a:cubicBezTo>
                    <a:pt x="6840039" y="399673"/>
                    <a:pt x="6840039" y="329751"/>
                    <a:pt x="6845119" y="262519"/>
                  </a:cubicBezTo>
                  <a:cubicBezTo>
                    <a:pt x="6850199" y="181840"/>
                    <a:pt x="6852739" y="103850"/>
                    <a:pt x="6851469" y="44450"/>
                  </a:cubicBezTo>
                  <a:cubicBezTo>
                    <a:pt x="6851469" y="38100"/>
                    <a:pt x="6847659" y="30480"/>
                    <a:pt x="6841309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4738857" y="4523387"/>
            <a:ext cx="8890548" cy="950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49"/>
              </a:lnSpc>
            </a:pPr>
            <a:r>
              <a:rPr lang="en-US" sz="5299" b="1">
                <a:solidFill>
                  <a:srgbClr val="555555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Exploratory Data Analysis</a:t>
            </a: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6851469" cy="3473984"/>
          </a:xfrm>
        </p:grpSpPr>
        <p:sp>
          <p:nvSpPr>
            <p:cNvPr id="3" name="Freeform 3"/>
            <p:cNvSpPr/>
            <p:nvPr/>
          </p:nvSpPr>
          <p:spPr>
            <a:xfrm>
              <a:off x="0" y="-1270"/>
              <a:ext cx="6852739" cy="3472714"/>
            </a:xfrm>
            <a:custGeom>
              <a:avLst/>
              <a:gdLst/>
              <a:ahLst/>
              <a:cxnLst/>
              <a:rect l="l" t="t" r="r" b="b"/>
              <a:pathLst>
                <a:path w="6852739" h="3472714">
                  <a:moveTo>
                    <a:pt x="6841309" y="27940"/>
                  </a:moveTo>
                  <a:cubicBezTo>
                    <a:pt x="6832419" y="24130"/>
                    <a:pt x="6823529" y="21590"/>
                    <a:pt x="6814639" y="21590"/>
                  </a:cubicBezTo>
                  <a:cubicBezTo>
                    <a:pt x="6787969" y="20320"/>
                    <a:pt x="6687027" y="20320"/>
                    <a:pt x="6573396" y="17780"/>
                  </a:cubicBezTo>
                  <a:cubicBezTo>
                    <a:pt x="6313667" y="12700"/>
                    <a:pt x="6059349" y="6350"/>
                    <a:pt x="5799620" y="3810"/>
                  </a:cubicBezTo>
                  <a:cubicBezTo>
                    <a:pt x="5588590" y="1270"/>
                    <a:pt x="5382971" y="3810"/>
                    <a:pt x="5171941" y="2540"/>
                  </a:cubicBezTo>
                  <a:cubicBezTo>
                    <a:pt x="5079953" y="2540"/>
                    <a:pt x="4987966" y="0"/>
                    <a:pt x="4895979" y="2540"/>
                  </a:cubicBezTo>
                  <a:cubicBezTo>
                    <a:pt x="4674127" y="10160"/>
                    <a:pt x="4452275" y="11430"/>
                    <a:pt x="4225012" y="8890"/>
                  </a:cubicBezTo>
                  <a:cubicBezTo>
                    <a:pt x="4111380" y="7620"/>
                    <a:pt x="3997749" y="7620"/>
                    <a:pt x="3884117" y="7620"/>
                  </a:cubicBezTo>
                  <a:cubicBezTo>
                    <a:pt x="3678498" y="7620"/>
                    <a:pt x="3472879" y="7620"/>
                    <a:pt x="3267261" y="6350"/>
                  </a:cubicBezTo>
                  <a:cubicBezTo>
                    <a:pt x="3050820" y="5080"/>
                    <a:pt x="918876" y="2540"/>
                    <a:pt x="707846" y="1270"/>
                  </a:cubicBezTo>
                  <a:cubicBezTo>
                    <a:pt x="534693" y="0"/>
                    <a:pt x="366952" y="1270"/>
                    <a:pt x="193799" y="1270"/>
                  </a:cubicBezTo>
                  <a:cubicBezTo>
                    <a:pt x="74756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76461"/>
                    <a:pt x="16510" y="329751"/>
                    <a:pt x="17780" y="480352"/>
                  </a:cubicBezTo>
                  <a:cubicBezTo>
                    <a:pt x="19050" y="633642"/>
                    <a:pt x="17780" y="786931"/>
                    <a:pt x="16510" y="942911"/>
                  </a:cubicBezTo>
                  <a:cubicBezTo>
                    <a:pt x="15240" y="1101579"/>
                    <a:pt x="2540" y="2766254"/>
                    <a:pt x="2540" y="2924922"/>
                  </a:cubicBezTo>
                  <a:cubicBezTo>
                    <a:pt x="2540" y="3080901"/>
                    <a:pt x="1270" y="3236880"/>
                    <a:pt x="0" y="3392859"/>
                  </a:cubicBezTo>
                  <a:cubicBezTo>
                    <a:pt x="0" y="3418104"/>
                    <a:pt x="3810" y="3428264"/>
                    <a:pt x="15240" y="3433344"/>
                  </a:cubicBezTo>
                  <a:cubicBezTo>
                    <a:pt x="22860" y="3437154"/>
                    <a:pt x="31750" y="3439694"/>
                    <a:pt x="40640" y="3440964"/>
                  </a:cubicBezTo>
                  <a:cubicBezTo>
                    <a:pt x="188388" y="3446044"/>
                    <a:pt x="394007" y="3449854"/>
                    <a:pt x="599625" y="3454934"/>
                  </a:cubicBezTo>
                  <a:cubicBezTo>
                    <a:pt x="713257" y="3457474"/>
                    <a:pt x="826888" y="3462554"/>
                    <a:pt x="940520" y="3463824"/>
                  </a:cubicBezTo>
                  <a:cubicBezTo>
                    <a:pt x="1129906" y="3466364"/>
                    <a:pt x="3240205" y="3467634"/>
                    <a:pt x="3429591" y="3468904"/>
                  </a:cubicBezTo>
                  <a:cubicBezTo>
                    <a:pt x="3456646" y="3468904"/>
                    <a:pt x="3483701" y="3468904"/>
                    <a:pt x="3510756" y="3468904"/>
                  </a:cubicBezTo>
                  <a:cubicBezTo>
                    <a:pt x="3640621" y="3468904"/>
                    <a:pt x="3775897" y="3467634"/>
                    <a:pt x="3905761" y="3467634"/>
                  </a:cubicBezTo>
                  <a:cubicBezTo>
                    <a:pt x="4057270" y="3467634"/>
                    <a:pt x="4203367" y="3468904"/>
                    <a:pt x="4354876" y="3468904"/>
                  </a:cubicBezTo>
                  <a:cubicBezTo>
                    <a:pt x="4576728" y="3468904"/>
                    <a:pt x="4803991" y="3468904"/>
                    <a:pt x="5025843" y="3468904"/>
                  </a:cubicBezTo>
                  <a:cubicBezTo>
                    <a:pt x="5231462" y="3468904"/>
                    <a:pt x="5437081" y="3470174"/>
                    <a:pt x="5642700" y="3471444"/>
                  </a:cubicBezTo>
                  <a:cubicBezTo>
                    <a:pt x="5734687" y="3471444"/>
                    <a:pt x="5832086" y="3472714"/>
                    <a:pt x="5924073" y="3472714"/>
                  </a:cubicBezTo>
                  <a:cubicBezTo>
                    <a:pt x="6221680" y="3471444"/>
                    <a:pt x="6513874" y="3465094"/>
                    <a:pt x="6791779" y="3465094"/>
                  </a:cubicBezTo>
                  <a:cubicBezTo>
                    <a:pt x="6795589" y="3465094"/>
                    <a:pt x="6800669" y="3462554"/>
                    <a:pt x="6804479" y="3460014"/>
                  </a:cubicBezTo>
                  <a:cubicBezTo>
                    <a:pt x="6809559" y="3456204"/>
                    <a:pt x="6812099" y="3449854"/>
                    <a:pt x="6814639" y="3447314"/>
                  </a:cubicBezTo>
                  <a:cubicBezTo>
                    <a:pt x="6815909" y="3374034"/>
                    <a:pt x="6817179" y="3261084"/>
                    <a:pt x="6818449" y="3148133"/>
                  </a:cubicBezTo>
                  <a:cubicBezTo>
                    <a:pt x="6819719" y="2973329"/>
                    <a:pt x="6829879" y="1295208"/>
                    <a:pt x="6831149" y="1120404"/>
                  </a:cubicBezTo>
                  <a:cubicBezTo>
                    <a:pt x="6831149" y="1015521"/>
                    <a:pt x="6832419" y="910639"/>
                    <a:pt x="6833689" y="805756"/>
                  </a:cubicBezTo>
                  <a:cubicBezTo>
                    <a:pt x="6834959" y="692806"/>
                    <a:pt x="6836229" y="579856"/>
                    <a:pt x="6838769" y="466905"/>
                  </a:cubicBezTo>
                  <a:cubicBezTo>
                    <a:pt x="6840039" y="399673"/>
                    <a:pt x="6840039" y="329751"/>
                    <a:pt x="6845119" y="262519"/>
                  </a:cubicBezTo>
                  <a:cubicBezTo>
                    <a:pt x="6850199" y="181840"/>
                    <a:pt x="6852739" y="103850"/>
                    <a:pt x="6851469" y="44450"/>
                  </a:cubicBezTo>
                  <a:cubicBezTo>
                    <a:pt x="6851469" y="38100"/>
                    <a:pt x="6847659" y="30480"/>
                    <a:pt x="6841309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42990" y="6311574"/>
            <a:ext cx="478873" cy="375117"/>
            <a:chOff x="0" y="0"/>
            <a:chExt cx="457200" cy="358140"/>
          </a:xfrm>
        </p:grpSpPr>
        <p:sp>
          <p:nvSpPr>
            <p:cNvPr id="5" name="Freeform 5"/>
            <p:cNvSpPr/>
            <p:nvPr/>
          </p:nvSpPr>
          <p:spPr>
            <a:xfrm>
              <a:off x="48260" y="48260"/>
              <a:ext cx="359410" cy="259080"/>
            </a:xfrm>
            <a:custGeom>
              <a:avLst/>
              <a:gdLst/>
              <a:ahLst/>
              <a:cxnLst/>
              <a:rect l="l" t="t" r="r" b="b"/>
              <a:pathLst>
                <a:path w="359410" h="259080">
                  <a:moveTo>
                    <a:pt x="44450" y="96520"/>
                  </a:moveTo>
                  <a:cubicBezTo>
                    <a:pt x="160020" y="201930"/>
                    <a:pt x="165100" y="194310"/>
                    <a:pt x="176530" y="184150"/>
                  </a:cubicBezTo>
                  <a:cubicBezTo>
                    <a:pt x="207010" y="157480"/>
                    <a:pt x="280670" y="33020"/>
                    <a:pt x="312420" y="11430"/>
                  </a:cubicBezTo>
                  <a:cubicBezTo>
                    <a:pt x="323850" y="3810"/>
                    <a:pt x="334010" y="0"/>
                    <a:pt x="341630" y="2540"/>
                  </a:cubicBezTo>
                  <a:cubicBezTo>
                    <a:pt x="349250" y="3810"/>
                    <a:pt x="356870" y="13970"/>
                    <a:pt x="358140" y="20320"/>
                  </a:cubicBezTo>
                  <a:cubicBezTo>
                    <a:pt x="359410" y="26670"/>
                    <a:pt x="356870" y="38100"/>
                    <a:pt x="351790" y="43180"/>
                  </a:cubicBezTo>
                  <a:cubicBezTo>
                    <a:pt x="346710" y="48260"/>
                    <a:pt x="336550" y="53340"/>
                    <a:pt x="328930" y="52070"/>
                  </a:cubicBezTo>
                  <a:cubicBezTo>
                    <a:pt x="321310" y="50800"/>
                    <a:pt x="308610" y="36830"/>
                    <a:pt x="307340" y="29210"/>
                  </a:cubicBezTo>
                  <a:cubicBezTo>
                    <a:pt x="306070" y="22860"/>
                    <a:pt x="309880" y="11430"/>
                    <a:pt x="316230" y="7620"/>
                  </a:cubicBezTo>
                  <a:cubicBezTo>
                    <a:pt x="322580" y="2540"/>
                    <a:pt x="340360" y="0"/>
                    <a:pt x="346710" y="5080"/>
                  </a:cubicBezTo>
                  <a:cubicBezTo>
                    <a:pt x="353060" y="10160"/>
                    <a:pt x="356870" y="26670"/>
                    <a:pt x="353060" y="41910"/>
                  </a:cubicBezTo>
                  <a:cubicBezTo>
                    <a:pt x="342900" y="80010"/>
                    <a:pt x="251460" y="181610"/>
                    <a:pt x="213360" y="218440"/>
                  </a:cubicBezTo>
                  <a:cubicBezTo>
                    <a:pt x="191770" y="238760"/>
                    <a:pt x="176530" y="259080"/>
                    <a:pt x="156210" y="259080"/>
                  </a:cubicBezTo>
                  <a:cubicBezTo>
                    <a:pt x="134620" y="259080"/>
                    <a:pt x="109220" y="233680"/>
                    <a:pt x="86360" y="214630"/>
                  </a:cubicBezTo>
                  <a:cubicBezTo>
                    <a:pt x="58420" y="191770"/>
                    <a:pt x="8890" y="148590"/>
                    <a:pt x="2540" y="124460"/>
                  </a:cubicBezTo>
                  <a:cubicBezTo>
                    <a:pt x="0" y="111760"/>
                    <a:pt x="3810" y="96520"/>
                    <a:pt x="11430" y="91440"/>
                  </a:cubicBezTo>
                  <a:cubicBezTo>
                    <a:pt x="19050" y="86360"/>
                    <a:pt x="44450" y="96520"/>
                    <a:pt x="44450" y="9652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</p:grpSp>
      <p:sp>
        <p:nvSpPr>
          <p:cNvPr id="6" name="Freeform 6"/>
          <p:cNvSpPr/>
          <p:nvPr/>
        </p:nvSpPr>
        <p:spPr>
          <a:xfrm flipH="1">
            <a:off x="15309449" y="1943100"/>
            <a:ext cx="1223079" cy="1990218"/>
          </a:xfrm>
          <a:custGeom>
            <a:avLst/>
            <a:gdLst/>
            <a:ahLst/>
            <a:cxnLst/>
            <a:rect l="l" t="t" r="r" b="b"/>
            <a:pathLst>
              <a:path w="1223079" h="1990218">
                <a:moveTo>
                  <a:pt x="1223080" y="0"/>
                </a:moveTo>
                <a:lnTo>
                  <a:pt x="0" y="0"/>
                </a:lnTo>
                <a:lnTo>
                  <a:pt x="0" y="1990218"/>
                </a:lnTo>
                <a:lnTo>
                  <a:pt x="1223080" y="1990218"/>
                </a:lnTo>
                <a:lnTo>
                  <a:pt x="122308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489457" y="2554047"/>
            <a:ext cx="3716531" cy="3373365"/>
          </a:xfrm>
          <a:custGeom>
            <a:avLst/>
            <a:gdLst/>
            <a:ahLst/>
            <a:cxnLst/>
            <a:rect l="l" t="t" r="r" b="b"/>
            <a:pathLst>
              <a:path w="3716531" h="3373365">
                <a:moveTo>
                  <a:pt x="0" y="0"/>
                </a:moveTo>
                <a:lnTo>
                  <a:pt x="3716532" y="0"/>
                </a:lnTo>
                <a:lnTo>
                  <a:pt x="3716532" y="3373365"/>
                </a:lnTo>
                <a:lnTo>
                  <a:pt x="0" y="33733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4" r="-324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067763" y="6119966"/>
            <a:ext cx="3391613" cy="3107688"/>
          </a:xfrm>
          <a:custGeom>
            <a:avLst/>
            <a:gdLst/>
            <a:ahLst/>
            <a:cxnLst/>
            <a:rect l="l" t="t" r="r" b="b"/>
            <a:pathLst>
              <a:path w="3391613" h="3107688">
                <a:moveTo>
                  <a:pt x="0" y="0"/>
                </a:moveTo>
                <a:lnTo>
                  <a:pt x="3391614" y="0"/>
                </a:lnTo>
                <a:lnTo>
                  <a:pt x="3391614" y="3107688"/>
                </a:lnTo>
                <a:lnTo>
                  <a:pt x="0" y="31076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998203" y="2558568"/>
            <a:ext cx="3603145" cy="3408998"/>
          </a:xfrm>
          <a:custGeom>
            <a:avLst/>
            <a:gdLst/>
            <a:ahLst/>
            <a:cxnLst/>
            <a:rect l="l" t="t" r="r" b="b"/>
            <a:pathLst>
              <a:path w="3603145" h="3408998">
                <a:moveTo>
                  <a:pt x="0" y="0"/>
                </a:moveTo>
                <a:lnTo>
                  <a:pt x="3603144" y="0"/>
                </a:lnTo>
                <a:lnTo>
                  <a:pt x="3603144" y="3408998"/>
                </a:lnTo>
                <a:lnTo>
                  <a:pt x="0" y="34089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393562" y="2322741"/>
            <a:ext cx="3686363" cy="3609193"/>
          </a:xfrm>
          <a:custGeom>
            <a:avLst/>
            <a:gdLst/>
            <a:ahLst/>
            <a:cxnLst/>
            <a:rect l="l" t="t" r="r" b="b"/>
            <a:pathLst>
              <a:path w="3686363" h="3609193">
                <a:moveTo>
                  <a:pt x="0" y="0"/>
                </a:moveTo>
                <a:lnTo>
                  <a:pt x="3686363" y="0"/>
                </a:lnTo>
                <a:lnTo>
                  <a:pt x="3686363" y="3609193"/>
                </a:lnTo>
                <a:lnTo>
                  <a:pt x="0" y="36091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587610" y="6118378"/>
            <a:ext cx="3549759" cy="3107688"/>
          </a:xfrm>
          <a:custGeom>
            <a:avLst/>
            <a:gdLst/>
            <a:ahLst/>
            <a:cxnLst/>
            <a:rect l="l" t="t" r="r" b="b"/>
            <a:pathLst>
              <a:path w="3549759" h="3107688">
                <a:moveTo>
                  <a:pt x="0" y="0"/>
                </a:moveTo>
                <a:lnTo>
                  <a:pt x="3549759" y="0"/>
                </a:lnTo>
                <a:lnTo>
                  <a:pt x="3549759" y="3107689"/>
                </a:lnTo>
                <a:lnTo>
                  <a:pt x="0" y="31076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489457" y="1360716"/>
            <a:ext cx="13309086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</a:pPr>
            <a:r>
              <a:rPr lang="en-US" sz="6000" b="1" spc="-60">
                <a:solidFill>
                  <a:srgbClr val="A2272C"/>
                </a:solidFill>
                <a:latin typeface="Bogart Bold"/>
                <a:ea typeface="Bogart Bold"/>
                <a:cs typeface="Bogart Bold"/>
                <a:sym typeface="Bogart Bold"/>
              </a:rPr>
              <a:t>Categorical against Heart Disease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602803" y="9399762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555555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35137" y="2052397"/>
            <a:ext cx="42517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Sex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92600" y="2052397"/>
            <a:ext cx="1814350" cy="349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ChestPainType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40238" y="5769128"/>
            <a:ext cx="183987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ExceriseAngina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814147" y="5769128"/>
            <a:ext cx="109668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ST-Slope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700097" y="1973491"/>
            <a:ext cx="140398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RestingECG</a:t>
            </a: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6851469" cy="3473984"/>
          </a:xfrm>
        </p:grpSpPr>
        <p:sp>
          <p:nvSpPr>
            <p:cNvPr id="3" name="Freeform 3"/>
            <p:cNvSpPr/>
            <p:nvPr/>
          </p:nvSpPr>
          <p:spPr>
            <a:xfrm>
              <a:off x="0" y="-1270"/>
              <a:ext cx="6852739" cy="3472714"/>
            </a:xfrm>
            <a:custGeom>
              <a:avLst/>
              <a:gdLst/>
              <a:ahLst/>
              <a:cxnLst/>
              <a:rect l="l" t="t" r="r" b="b"/>
              <a:pathLst>
                <a:path w="6852739" h="3472714">
                  <a:moveTo>
                    <a:pt x="6841309" y="27940"/>
                  </a:moveTo>
                  <a:cubicBezTo>
                    <a:pt x="6832419" y="24130"/>
                    <a:pt x="6823529" y="21590"/>
                    <a:pt x="6814639" y="21590"/>
                  </a:cubicBezTo>
                  <a:cubicBezTo>
                    <a:pt x="6787969" y="20320"/>
                    <a:pt x="6687027" y="20320"/>
                    <a:pt x="6573396" y="17780"/>
                  </a:cubicBezTo>
                  <a:cubicBezTo>
                    <a:pt x="6313667" y="12700"/>
                    <a:pt x="6059349" y="6350"/>
                    <a:pt x="5799620" y="3810"/>
                  </a:cubicBezTo>
                  <a:cubicBezTo>
                    <a:pt x="5588590" y="1270"/>
                    <a:pt x="5382971" y="3810"/>
                    <a:pt x="5171941" y="2540"/>
                  </a:cubicBezTo>
                  <a:cubicBezTo>
                    <a:pt x="5079953" y="2540"/>
                    <a:pt x="4987966" y="0"/>
                    <a:pt x="4895979" y="2540"/>
                  </a:cubicBezTo>
                  <a:cubicBezTo>
                    <a:pt x="4674127" y="10160"/>
                    <a:pt x="4452275" y="11430"/>
                    <a:pt x="4225012" y="8890"/>
                  </a:cubicBezTo>
                  <a:cubicBezTo>
                    <a:pt x="4111380" y="7620"/>
                    <a:pt x="3997749" y="7620"/>
                    <a:pt x="3884117" y="7620"/>
                  </a:cubicBezTo>
                  <a:cubicBezTo>
                    <a:pt x="3678498" y="7620"/>
                    <a:pt x="3472879" y="7620"/>
                    <a:pt x="3267261" y="6350"/>
                  </a:cubicBezTo>
                  <a:cubicBezTo>
                    <a:pt x="3050820" y="5080"/>
                    <a:pt x="918876" y="2540"/>
                    <a:pt x="707846" y="1270"/>
                  </a:cubicBezTo>
                  <a:cubicBezTo>
                    <a:pt x="534693" y="0"/>
                    <a:pt x="366952" y="1270"/>
                    <a:pt x="193799" y="1270"/>
                  </a:cubicBezTo>
                  <a:cubicBezTo>
                    <a:pt x="74756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76461"/>
                    <a:pt x="16510" y="329751"/>
                    <a:pt x="17780" y="480352"/>
                  </a:cubicBezTo>
                  <a:cubicBezTo>
                    <a:pt x="19050" y="633642"/>
                    <a:pt x="17780" y="786931"/>
                    <a:pt x="16510" y="942911"/>
                  </a:cubicBezTo>
                  <a:cubicBezTo>
                    <a:pt x="15240" y="1101579"/>
                    <a:pt x="2540" y="2766254"/>
                    <a:pt x="2540" y="2924922"/>
                  </a:cubicBezTo>
                  <a:cubicBezTo>
                    <a:pt x="2540" y="3080901"/>
                    <a:pt x="1270" y="3236880"/>
                    <a:pt x="0" y="3392859"/>
                  </a:cubicBezTo>
                  <a:cubicBezTo>
                    <a:pt x="0" y="3418104"/>
                    <a:pt x="3810" y="3428264"/>
                    <a:pt x="15240" y="3433344"/>
                  </a:cubicBezTo>
                  <a:cubicBezTo>
                    <a:pt x="22860" y="3437154"/>
                    <a:pt x="31750" y="3439694"/>
                    <a:pt x="40640" y="3440964"/>
                  </a:cubicBezTo>
                  <a:cubicBezTo>
                    <a:pt x="188388" y="3446044"/>
                    <a:pt x="394007" y="3449854"/>
                    <a:pt x="599625" y="3454934"/>
                  </a:cubicBezTo>
                  <a:cubicBezTo>
                    <a:pt x="713257" y="3457474"/>
                    <a:pt x="826888" y="3462554"/>
                    <a:pt x="940520" y="3463824"/>
                  </a:cubicBezTo>
                  <a:cubicBezTo>
                    <a:pt x="1129906" y="3466364"/>
                    <a:pt x="3240205" y="3467634"/>
                    <a:pt x="3429591" y="3468904"/>
                  </a:cubicBezTo>
                  <a:cubicBezTo>
                    <a:pt x="3456646" y="3468904"/>
                    <a:pt x="3483701" y="3468904"/>
                    <a:pt x="3510756" y="3468904"/>
                  </a:cubicBezTo>
                  <a:cubicBezTo>
                    <a:pt x="3640621" y="3468904"/>
                    <a:pt x="3775897" y="3467634"/>
                    <a:pt x="3905761" y="3467634"/>
                  </a:cubicBezTo>
                  <a:cubicBezTo>
                    <a:pt x="4057270" y="3467634"/>
                    <a:pt x="4203367" y="3468904"/>
                    <a:pt x="4354876" y="3468904"/>
                  </a:cubicBezTo>
                  <a:cubicBezTo>
                    <a:pt x="4576728" y="3468904"/>
                    <a:pt x="4803991" y="3468904"/>
                    <a:pt x="5025843" y="3468904"/>
                  </a:cubicBezTo>
                  <a:cubicBezTo>
                    <a:pt x="5231462" y="3468904"/>
                    <a:pt x="5437081" y="3470174"/>
                    <a:pt x="5642700" y="3471444"/>
                  </a:cubicBezTo>
                  <a:cubicBezTo>
                    <a:pt x="5734687" y="3471444"/>
                    <a:pt x="5832086" y="3472714"/>
                    <a:pt x="5924073" y="3472714"/>
                  </a:cubicBezTo>
                  <a:cubicBezTo>
                    <a:pt x="6221680" y="3471444"/>
                    <a:pt x="6513874" y="3465094"/>
                    <a:pt x="6791779" y="3465094"/>
                  </a:cubicBezTo>
                  <a:cubicBezTo>
                    <a:pt x="6795589" y="3465094"/>
                    <a:pt x="6800669" y="3462554"/>
                    <a:pt x="6804479" y="3460014"/>
                  </a:cubicBezTo>
                  <a:cubicBezTo>
                    <a:pt x="6809559" y="3456204"/>
                    <a:pt x="6812099" y="3449854"/>
                    <a:pt x="6814639" y="3447314"/>
                  </a:cubicBezTo>
                  <a:cubicBezTo>
                    <a:pt x="6815909" y="3374034"/>
                    <a:pt x="6817179" y="3261084"/>
                    <a:pt x="6818449" y="3148133"/>
                  </a:cubicBezTo>
                  <a:cubicBezTo>
                    <a:pt x="6819719" y="2973329"/>
                    <a:pt x="6829879" y="1295208"/>
                    <a:pt x="6831149" y="1120404"/>
                  </a:cubicBezTo>
                  <a:cubicBezTo>
                    <a:pt x="6831149" y="1015521"/>
                    <a:pt x="6832419" y="910639"/>
                    <a:pt x="6833689" y="805756"/>
                  </a:cubicBezTo>
                  <a:cubicBezTo>
                    <a:pt x="6834959" y="692806"/>
                    <a:pt x="6836229" y="579856"/>
                    <a:pt x="6838769" y="466905"/>
                  </a:cubicBezTo>
                  <a:cubicBezTo>
                    <a:pt x="6840039" y="399673"/>
                    <a:pt x="6840039" y="329751"/>
                    <a:pt x="6845119" y="262519"/>
                  </a:cubicBezTo>
                  <a:cubicBezTo>
                    <a:pt x="6850199" y="181840"/>
                    <a:pt x="6852739" y="103850"/>
                    <a:pt x="6851469" y="44450"/>
                  </a:cubicBezTo>
                  <a:cubicBezTo>
                    <a:pt x="6851469" y="38100"/>
                    <a:pt x="6847659" y="30480"/>
                    <a:pt x="6841309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42990" y="6089405"/>
            <a:ext cx="478873" cy="375117"/>
            <a:chOff x="0" y="0"/>
            <a:chExt cx="457200" cy="358140"/>
          </a:xfrm>
        </p:grpSpPr>
        <p:sp>
          <p:nvSpPr>
            <p:cNvPr id="5" name="Freeform 5"/>
            <p:cNvSpPr/>
            <p:nvPr/>
          </p:nvSpPr>
          <p:spPr>
            <a:xfrm>
              <a:off x="48260" y="48260"/>
              <a:ext cx="359410" cy="259080"/>
            </a:xfrm>
            <a:custGeom>
              <a:avLst/>
              <a:gdLst/>
              <a:ahLst/>
              <a:cxnLst/>
              <a:rect l="l" t="t" r="r" b="b"/>
              <a:pathLst>
                <a:path w="359410" h="259080">
                  <a:moveTo>
                    <a:pt x="44450" y="96520"/>
                  </a:moveTo>
                  <a:cubicBezTo>
                    <a:pt x="160020" y="201930"/>
                    <a:pt x="165100" y="194310"/>
                    <a:pt x="176530" y="184150"/>
                  </a:cubicBezTo>
                  <a:cubicBezTo>
                    <a:pt x="207010" y="157480"/>
                    <a:pt x="280670" y="33020"/>
                    <a:pt x="312420" y="11430"/>
                  </a:cubicBezTo>
                  <a:cubicBezTo>
                    <a:pt x="323850" y="3810"/>
                    <a:pt x="334010" y="0"/>
                    <a:pt x="341630" y="2540"/>
                  </a:cubicBezTo>
                  <a:cubicBezTo>
                    <a:pt x="349250" y="3810"/>
                    <a:pt x="356870" y="13970"/>
                    <a:pt x="358140" y="20320"/>
                  </a:cubicBezTo>
                  <a:cubicBezTo>
                    <a:pt x="359410" y="26670"/>
                    <a:pt x="356870" y="38100"/>
                    <a:pt x="351790" y="43180"/>
                  </a:cubicBezTo>
                  <a:cubicBezTo>
                    <a:pt x="346710" y="48260"/>
                    <a:pt x="336550" y="53340"/>
                    <a:pt x="328930" y="52070"/>
                  </a:cubicBezTo>
                  <a:cubicBezTo>
                    <a:pt x="321310" y="50800"/>
                    <a:pt x="308610" y="36830"/>
                    <a:pt x="307340" y="29210"/>
                  </a:cubicBezTo>
                  <a:cubicBezTo>
                    <a:pt x="306070" y="22860"/>
                    <a:pt x="309880" y="11430"/>
                    <a:pt x="316230" y="7620"/>
                  </a:cubicBezTo>
                  <a:cubicBezTo>
                    <a:pt x="322580" y="2540"/>
                    <a:pt x="340360" y="0"/>
                    <a:pt x="346710" y="5080"/>
                  </a:cubicBezTo>
                  <a:cubicBezTo>
                    <a:pt x="353060" y="10160"/>
                    <a:pt x="356870" y="26670"/>
                    <a:pt x="353060" y="41910"/>
                  </a:cubicBezTo>
                  <a:cubicBezTo>
                    <a:pt x="342900" y="80010"/>
                    <a:pt x="251460" y="181610"/>
                    <a:pt x="213360" y="218440"/>
                  </a:cubicBezTo>
                  <a:cubicBezTo>
                    <a:pt x="191770" y="238760"/>
                    <a:pt x="176530" y="259080"/>
                    <a:pt x="156210" y="259080"/>
                  </a:cubicBezTo>
                  <a:cubicBezTo>
                    <a:pt x="134620" y="259080"/>
                    <a:pt x="109220" y="233680"/>
                    <a:pt x="86360" y="214630"/>
                  </a:cubicBezTo>
                  <a:cubicBezTo>
                    <a:pt x="58420" y="191770"/>
                    <a:pt x="8890" y="148590"/>
                    <a:pt x="2540" y="124460"/>
                  </a:cubicBezTo>
                  <a:cubicBezTo>
                    <a:pt x="0" y="111760"/>
                    <a:pt x="3810" y="96520"/>
                    <a:pt x="11430" y="91440"/>
                  </a:cubicBezTo>
                  <a:cubicBezTo>
                    <a:pt x="19050" y="86360"/>
                    <a:pt x="44450" y="96520"/>
                    <a:pt x="44450" y="9652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</p:grpSp>
      <p:sp>
        <p:nvSpPr>
          <p:cNvPr id="6" name="Freeform 6"/>
          <p:cNvSpPr/>
          <p:nvPr/>
        </p:nvSpPr>
        <p:spPr>
          <a:xfrm flipH="1">
            <a:off x="15309449" y="1720930"/>
            <a:ext cx="1223079" cy="1990218"/>
          </a:xfrm>
          <a:custGeom>
            <a:avLst/>
            <a:gdLst/>
            <a:ahLst/>
            <a:cxnLst/>
            <a:rect l="l" t="t" r="r" b="b"/>
            <a:pathLst>
              <a:path w="1223079" h="1990218">
                <a:moveTo>
                  <a:pt x="1223080" y="0"/>
                </a:moveTo>
                <a:lnTo>
                  <a:pt x="0" y="0"/>
                </a:lnTo>
                <a:lnTo>
                  <a:pt x="0" y="1990218"/>
                </a:lnTo>
                <a:lnTo>
                  <a:pt x="1223080" y="1990218"/>
                </a:lnTo>
                <a:lnTo>
                  <a:pt x="122308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452688" y="2716039"/>
            <a:ext cx="8087034" cy="5764246"/>
            <a:chOff x="0" y="0"/>
            <a:chExt cx="10782712" cy="7685661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0782712" cy="7685661"/>
              <a:chOff x="0" y="0"/>
              <a:chExt cx="4271559" cy="304466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1270"/>
                <a:ext cx="4272829" cy="3043396"/>
              </a:xfrm>
              <a:custGeom>
                <a:avLst/>
                <a:gdLst/>
                <a:ahLst/>
                <a:cxnLst/>
                <a:rect l="l" t="t" r="r" b="b"/>
                <a:pathLst>
                  <a:path w="4272829" h="3043396">
                    <a:moveTo>
                      <a:pt x="4261399" y="27940"/>
                    </a:moveTo>
                    <a:cubicBezTo>
                      <a:pt x="4252509" y="24130"/>
                      <a:pt x="4243619" y="21590"/>
                      <a:pt x="4234729" y="21590"/>
                    </a:cubicBezTo>
                    <a:cubicBezTo>
                      <a:pt x="4208059" y="20320"/>
                      <a:pt x="4144972" y="20320"/>
                      <a:pt x="4074918" y="17780"/>
                    </a:cubicBezTo>
                    <a:cubicBezTo>
                      <a:pt x="3914794" y="12700"/>
                      <a:pt x="3758006" y="6350"/>
                      <a:pt x="3597882" y="3810"/>
                    </a:cubicBezTo>
                    <a:cubicBezTo>
                      <a:pt x="3467781" y="1270"/>
                      <a:pt x="3341016" y="3810"/>
                      <a:pt x="3210915" y="2540"/>
                    </a:cubicBezTo>
                    <a:cubicBezTo>
                      <a:pt x="3154204" y="2540"/>
                      <a:pt x="3097494" y="0"/>
                      <a:pt x="3040783" y="2540"/>
                    </a:cubicBezTo>
                    <a:cubicBezTo>
                      <a:pt x="2904010" y="10160"/>
                      <a:pt x="2767238" y="11430"/>
                      <a:pt x="2627129" y="8890"/>
                    </a:cubicBezTo>
                    <a:cubicBezTo>
                      <a:pt x="2557075" y="7620"/>
                      <a:pt x="2487020" y="7620"/>
                      <a:pt x="2416966" y="7620"/>
                    </a:cubicBezTo>
                    <a:cubicBezTo>
                      <a:pt x="2290201" y="7620"/>
                      <a:pt x="2163436" y="7620"/>
                      <a:pt x="2036671" y="6350"/>
                    </a:cubicBezTo>
                    <a:cubicBezTo>
                      <a:pt x="1903235" y="5080"/>
                      <a:pt x="588883" y="2540"/>
                      <a:pt x="458782" y="1270"/>
                    </a:cubicBezTo>
                    <a:cubicBezTo>
                      <a:pt x="352032" y="0"/>
                      <a:pt x="248619" y="1270"/>
                      <a:pt x="141870" y="1270"/>
                    </a:cubicBezTo>
                    <a:cubicBezTo>
                      <a:pt x="68479" y="1270"/>
                      <a:pt x="33020" y="3810"/>
                      <a:pt x="5080" y="5080"/>
                    </a:cubicBezTo>
                    <a:cubicBezTo>
                      <a:pt x="3810" y="5080"/>
                      <a:pt x="2540" y="7620"/>
                      <a:pt x="0" y="8890"/>
                    </a:cubicBezTo>
                    <a:cubicBezTo>
                      <a:pt x="1270" y="21590"/>
                      <a:pt x="3810" y="34290"/>
                      <a:pt x="5080" y="46990"/>
                    </a:cubicBezTo>
                    <a:cubicBezTo>
                      <a:pt x="15240" y="162264"/>
                      <a:pt x="16510" y="295871"/>
                      <a:pt x="17780" y="427134"/>
                    </a:cubicBezTo>
                    <a:cubicBezTo>
                      <a:pt x="19050" y="560741"/>
                      <a:pt x="17780" y="694348"/>
                      <a:pt x="16510" y="830299"/>
                    </a:cubicBezTo>
                    <a:cubicBezTo>
                      <a:pt x="15240" y="968594"/>
                      <a:pt x="2540" y="2419519"/>
                      <a:pt x="2540" y="2557814"/>
                    </a:cubicBezTo>
                    <a:cubicBezTo>
                      <a:pt x="2540" y="2693764"/>
                      <a:pt x="1270" y="2829715"/>
                      <a:pt x="0" y="2965666"/>
                    </a:cubicBezTo>
                    <a:cubicBezTo>
                      <a:pt x="0" y="2988786"/>
                      <a:pt x="3810" y="2998946"/>
                      <a:pt x="15240" y="3004026"/>
                    </a:cubicBezTo>
                    <a:cubicBezTo>
                      <a:pt x="22860" y="3007836"/>
                      <a:pt x="31750" y="3010376"/>
                      <a:pt x="40640" y="3011646"/>
                    </a:cubicBezTo>
                    <a:cubicBezTo>
                      <a:pt x="138533" y="3016726"/>
                      <a:pt x="265298" y="3020536"/>
                      <a:pt x="392063" y="3025616"/>
                    </a:cubicBezTo>
                    <a:cubicBezTo>
                      <a:pt x="462118" y="3028156"/>
                      <a:pt x="532172" y="3033236"/>
                      <a:pt x="602226" y="3034506"/>
                    </a:cubicBezTo>
                    <a:cubicBezTo>
                      <a:pt x="718983" y="3037046"/>
                      <a:pt x="2019992" y="3038316"/>
                      <a:pt x="2136749" y="3039586"/>
                    </a:cubicBezTo>
                    <a:cubicBezTo>
                      <a:pt x="2153428" y="3039586"/>
                      <a:pt x="2170108" y="3039586"/>
                      <a:pt x="2186788" y="3039586"/>
                    </a:cubicBezTo>
                    <a:cubicBezTo>
                      <a:pt x="2266850" y="3039586"/>
                      <a:pt x="2350248" y="3038316"/>
                      <a:pt x="2430310" y="3038316"/>
                    </a:cubicBezTo>
                    <a:cubicBezTo>
                      <a:pt x="2523716" y="3038316"/>
                      <a:pt x="2613785" y="3039586"/>
                      <a:pt x="2707191" y="3039586"/>
                    </a:cubicBezTo>
                    <a:cubicBezTo>
                      <a:pt x="2843964" y="3039586"/>
                      <a:pt x="2984072" y="3039586"/>
                      <a:pt x="3120845" y="3039586"/>
                    </a:cubicBezTo>
                    <a:cubicBezTo>
                      <a:pt x="3247610" y="3039586"/>
                      <a:pt x="3374375" y="3040856"/>
                      <a:pt x="3501140" y="3042126"/>
                    </a:cubicBezTo>
                    <a:cubicBezTo>
                      <a:pt x="3557850" y="3042126"/>
                      <a:pt x="3617897" y="3043396"/>
                      <a:pt x="3674607" y="3043396"/>
                    </a:cubicBezTo>
                    <a:cubicBezTo>
                      <a:pt x="3858083" y="3042126"/>
                      <a:pt x="4038223" y="3035776"/>
                      <a:pt x="4211869" y="3035776"/>
                    </a:cubicBezTo>
                    <a:cubicBezTo>
                      <a:pt x="4215679" y="3035776"/>
                      <a:pt x="4220759" y="3033236"/>
                      <a:pt x="4224569" y="3030696"/>
                    </a:cubicBezTo>
                    <a:cubicBezTo>
                      <a:pt x="4229649" y="3026886"/>
                      <a:pt x="4232189" y="3020536"/>
                      <a:pt x="4234729" y="3017996"/>
                    </a:cubicBezTo>
                    <a:cubicBezTo>
                      <a:pt x="4235999" y="2949258"/>
                      <a:pt x="4237269" y="2850811"/>
                      <a:pt x="4238539" y="2752364"/>
                    </a:cubicBezTo>
                    <a:cubicBezTo>
                      <a:pt x="4239809" y="2600005"/>
                      <a:pt x="4249969" y="1137361"/>
                      <a:pt x="4251239" y="985002"/>
                    </a:cubicBezTo>
                    <a:cubicBezTo>
                      <a:pt x="4251239" y="893586"/>
                      <a:pt x="4252509" y="802171"/>
                      <a:pt x="4253779" y="710756"/>
                    </a:cubicBezTo>
                    <a:cubicBezTo>
                      <a:pt x="4255049" y="612309"/>
                      <a:pt x="4256319" y="513862"/>
                      <a:pt x="4258859" y="415414"/>
                    </a:cubicBezTo>
                    <a:cubicBezTo>
                      <a:pt x="4260129" y="356815"/>
                      <a:pt x="4260129" y="295871"/>
                      <a:pt x="4265209" y="237272"/>
                    </a:cubicBezTo>
                    <a:cubicBezTo>
                      <a:pt x="4270289" y="166952"/>
                      <a:pt x="4272829" y="98977"/>
                      <a:pt x="4271559" y="44450"/>
                    </a:cubicBezTo>
                    <a:cubicBezTo>
                      <a:pt x="4271559" y="38100"/>
                      <a:pt x="4267749" y="30480"/>
                      <a:pt x="4261399" y="27940"/>
                    </a:cubicBezTo>
                    <a:close/>
                  </a:path>
                </a:pathLst>
              </a:custGeom>
              <a:solidFill>
                <a:srgbClr val="EDEDED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869636" y="481466"/>
              <a:ext cx="9333737" cy="6791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 b="1" u="sng">
                  <a:solidFill>
                    <a:srgbClr val="555555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Inference made from the data</a:t>
              </a:r>
              <a:r>
                <a:rPr lang="en-US" sz="2799" b="1">
                  <a:solidFill>
                    <a:srgbClr val="555555"/>
                  </a:solidFill>
                  <a:latin typeface="Quicksand Semi-Bold"/>
                  <a:ea typeface="Quicksand Semi-Bold"/>
                  <a:cs typeface="Quicksand Semi-Bold"/>
                  <a:sym typeface="Quicksand Semi-Bold"/>
                </a:rPr>
                <a:t> </a:t>
              </a:r>
            </a:p>
            <a:p>
              <a:pPr algn="l">
                <a:lnSpc>
                  <a:spcPts val="3359"/>
                </a:lnSpc>
              </a:pPr>
              <a:r>
                <a:rPr lang="en-US" sz="2799" b="1">
                  <a:solidFill>
                    <a:srgbClr val="555555"/>
                  </a:solidFill>
                  <a:latin typeface="Quicksand Semi-Bold"/>
                  <a:ea typeface="Quicksand Semi-Bold"/>
                  <a:cs typeface="Quicksand Semi-Bold"/>
                  <a:sym typeface="Quicksand Semi-Bold"/>
                </a:rPr>
                <a:t>Males are more likely to suffer from Heart Disease</a:t>
              </a:r>
            </a:p>
            <a:p>
              <a:pPr algn="l">
                <a:lnSpc>
                  <a:spcPts val="3359"/>
                </a:lnSpc>
              </a:pPr>
              <a:endParaRPr lang="en-US" sz="2799" b="1">
                <a:solidFill>
                  <a:srgbClr val="555555"/>
                </a:solidFill>
                <a:latin typeface="Quicksand Semi-Bold"/>
                <a:ea typeface="Quicksand Semi-Bold"/>
                <a:cs typeface="Quicksand Semi-Bold"/>
                <a:sym typeface="Quicksand Semi-Bold"/>
              </a:endParaRPr>
            </a:p>
            <a:p>
              <a:pPr algn="l">
                <a:lnSpc>
                  <a:spcPts val="3359"/>
                </a:lnSpc>
              </a:pPr>
              <a:r>
                <a:rPr lang="en-US" sz="2799" b="1">
                  <a:solidFill>
                    <a:srgbClr val="555555"/>
                  </a:solidFill>
                  <a:latin typeface="Quicksand Semi-Bold"/>
                  <a:ea typeface="Quicksand Semi-Bold"/>
                  <a:cs typeface="Quicksand Semi-Bold"/>
                  <a:sym typeface="Quicksand Semi-Bold"/>
                </a:rPr>
                <a:t>Asymptomatic individuals increase the risk of Heart Disease</a:t>
              </a:r>
            </a:p>
            <a:p>
              <a:pPr algn="l">
                <a:lnSpc>
                  <a:spcPts val="3359"/>
                </a:lnSpc>
              </a:pPr>
              <a:endParaRPr lang="en-US" sz="2799" b="1">
                <a:solidFill>
                  <a:srgbClr val="555555"/>
                </a:solidFill>
                <a:latin typeface="Quicksand Semi-Bold"/>
                <a:ea typeface="Quicksand Semi-Bold"/>
                <a:cs typeface="Quicksand Semi-Bold"/>
                <a:sym typeface="Quicksand Semi-Bold"/>
              </a:endParaRPr>
            </a:p>
            <a:p>
              <a:pPr algn="l">
                <a:lnSpc>
                  <a:spcPts val="3359"/>
                </a:lnSpc>
              </a:pPr>
              <a:r>
                <a:rPr lang="en-US" sz="2799" b="1">
                  <a:solidFill>
                    <a:srgbClr val="555555"/>
                  </a:solidFill>
                  <a:latin typeface="Quicksand Semi-Bold"/>
                  <a:ea typeface="Quicksand Semi-Bold"/>
                  <a:cs typeface="Quicksand Semi-Bold"/>
                  <a:sym typeface="Quicksand Semi-Bold"/>
                </a:rPr>
                <a:t>Exercise plays a role in reducing heart disease </a:t>
              </a:r>
            </a:p>
            <a:p>
              <a:pPr algn="l">
                <a:lnSpc>
                  <a:spcPts val="3480"/>
                </a:lnSpc>
              </a:pPr>
              <a:endParaRPr lang="en-US" sz="2799" b="1">
                <a:solidFill>
                  <a:srgbClr val="555555"/>
                </a:solidFill>
                <a:latin typeface="Quicksand Semi-Bold"/>
                <a:ea typeface="Quicksand Semi-Bold"/>
                <a:cs typeface="Quicksand Semi-Bold"/>
                <a:sym typeface="Quicksand Semi-Bold"/>
              </a:endParaRPr>
            </a:p>
            <a:p>
              <a:pPr algn="l">
                <a:lnSpc>
                  <a:spcPts val="3480"/>
                </a:lnSpc>
              </a:pPr>
              <a:r>
                <a:rPr lang="en-US" sz="2900" b="1">
                  <a:solidFill>
                    <a:srgbClr val="555555"/>
                  </a:solidFill>
                  <a:latin typeface="Quicksand Semi-Bold"/>
                  <a:ea typeface="Quicksand Semi-Bold"/>
                  <a:cs typeface="Quicksand Semi-Bold"/>
                  <a:sym typeface="Quicksand Semi-Bold"/>
                </a:rPr>
                <a:t> </a:t>
              </a:r>
            </a:p>
            <a:p>
              <a:pPr algn="l">
                <a:lnSpc>
                  <a:spcPts val="3480"/>
                </a:lnSpc>
              </a:pPr>
              <a:endParaRPr lang="en-US" sz="2900" b="1">
                <a:solidFill>
                  <a:srgbClr val="555555"/>
                </a:solidFill>
                <a:latin typeface="Quicksand Semi-Bold"/>
                <a:ea typeface="Quicksand Semi-Bold"/>
                <a:cs typeface="Quicksand Semi-Bold"/>
                <a:sym typeface="Quicksand Semi-Bold"/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>
            <a:off x="10768914" y="3954356"/>
            <a:ext cx="3027023" cy="3619267"/>
          </a:xfrm>
          <a:custGeom>
            <a:avLst/>
            <a:gdLst/>
            <a:ahLst/>
            <a:cxnLst/>
            <a:rect l="l" t="t" r="r" b="b"/>
            <a:pathLst>
              <a:path w="3027023" h="3619267">
                <a:moveTo>
                  <a:pt x="0" y="0"/>
                </a:moveTo>
                <a:lnTo>
                  <a:pt x="3027024" y="0"/>
                </a:lnTo>
                <a:lnTo>
                  <a:pt x="3027024" y="3619267"/>
                </a:lnTo>
                <a:lnTo>
                  <a:pt x="0" y="36192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-1026281" y="1349822"/>
            <a:ext cx="20340563" cy="1366217"/>
            <a:chOff x="0" y="0"/>
            <a:chExt cx="27120750" cy="1821623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196148"/>
              <a:ext cx="27120750" cy="625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99"/>
                </a:lnSpc>
              </a:pPr>
              <a:endParaRPr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4250266" y="104775"/>
              <a:ext cx="17745447" cy="1114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000"/>
                </a:lnSpc>
              </a:pPr>
              <a:r>
                <a:rPr lang="en-US" sz="6000" b="1" spc="-60">
                  <a:solidFill>
                    <a:srgbClr val="A2272C"/>
                  </a:solidFill>
                  <a:latin typeface="Bogart Bold"/>
                  <a:ea typeface="Bogart Bold"/>
                  <a:cs typeface="Bogart Bold"/>
                  <a:sym typeface="Bogart Bold"/>
                </a:rPr>
                <a:t>Categorical against Heart Disease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602803" y="9399762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555555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092980" y="2800527"/>
            <a:ext cx="5439548" cy="807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ST Slope: Heart’s response to exercise</a:t>
            </a:r>
          </a:p>
          <a:p>
            <a:pPr algn="l">
              <a:lnSpc>
                <a:spcPts val="2240"/>
              </a:lnSpc>
            </a:pPr>
            <a:r>
              <a:rPr lang="en-US" sz="1600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Up: Healthy heart response</a:t>
            </a:r>
          </a:p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Flat/Down: Signs of restricted blood flow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198782" y="8004855"/>
            <a:ext cx="5439548" cy="807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Exercise Angina: Chest pain during exercise</a:t>
            </a:r>
          </a:p>
          <a:p>
            <a:pPr algn="l">
              <a:lnSpc>
                <a:spcPts val="2240"/>
              </a:lnSpc>
            </a:pPr>
            <a:r>
              <a:rPr lang="en-US" sz="1600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Yes: Experience angina </a:t>
            </a:r>
          </a:p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No: Did not experience angina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155993" y="6295404"/>
            <a:ext cx="3446810" cy="807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Asymptomatic: No symptoms despite underlying medical conditon </a:t>
            </a:r>
          </a:p>
        </p:txBody>
      </p:sp>
      <p:sp>
        <p:nvSpPr>
          <p:cNvPr id="19" name="Freeform 19"/>
          <p:cNvSpPr/>
          <p:nvPr/>
        </p:nvSpPr>
        <p:spPr>
          <a:xfrm rot="4014060" flipH="1">
            <a:off x="10316847" y="6644874"/>
            <a:ext cx="996785" cy="915230"/>
          </a:xfrm>
          <a:custGeom>
            <a:avLst/>
            <a:gdLst/>
            <a:ahLst/>
            <a:cxnLst/>
            <a:rect l="l" t="t" r="r" b="b"/>
            <a:pathLst>
              <a:path w="996785" h="915230">
                <a:moveTo>
                  <a:pt x="996785" y="0"/>
                </a:moveTo>
                <a:lnTo>
                  <a:pt x="0" y="0"/>
                </a:lnTo>
                <a:lnTo>
                  <a:pt x="0" y="915230"/>
                </a:lnTo>
                <a:lnTo>
                  <a:pt x="996785" y="915230"/>
                </a:lnTo>
                <a:lnTo>
                  <a:pt x="99678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6418529" flipH="1">
            <a:off x="13917997" y="3852542"/>
            <a:ext cx="800281" cy="734804"/>
          </a:xfrm>
          <a:custGeom>
            <a:avLst/>
            <a:gdLst/>
            <a:ahLst/>
            <a:cxnLst/>
            <a:rect l="l" t="t" r="r" b="b"/>
            <a:pathLst>
              <a:path w="800281" h="734804">
                <a:moveTo>
                  <a:pt x="800281" y="0"/>
                </a:moveTo>
                <a:lnTo>
                  <a:pt x="0" y="0"/>
                </a:lnTo>
                <a:lnTo>
                  <a:pt x="0" y="734804"/>
                </a:lnTo>
                <a:lnTo>
                  <a:pt x="800281" y="734804"/>
                </a:lnTo>
                <a:lnTo>
                  <a:pt x="80028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-5815033">
            <a:off x="13988817" y="5483524"/>
            <a:ext cx="785007" cy="720779"/>
          </a:xfrm>
          <a:custGeom>
            <a:avLst/>
            <a:gdLst/>
            <a:ahLst/>
            <a:cxnLst/>
            <a:rect l="l" t="t" r="r" b="b"/>
            <a:pathLst>
              <a:path w="785007" h="720779">
                <a:moveTo>
                  <a:pt x="0" y="0"/>
                </a:moveTo>
                <a:lnTo>
                  <a:pt x="785007" y="0"/>
                </a:lnTo>
                <a:lnTo>
                  <a:pt x="785007" y="720779"/>
                </a:lnTo>
                <a:lnTo>
                  <a:pt x="0" y="7207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6851469" cy="3473984"/>
          </a:xfrm>
        </p:grpSpPr>
        <p:sp>
          <p:nvSpPr>
            <p:cNvPr id="3" name="Freeform 3"/>
            <p:cNvSpPr/>
            <p:nvPr/>
          </p:nvSpPr>
          <p:spPr>
            <a:xfrm>
              <a:off x="0" y="-1270"/>
              <a:ext cx="6852739" cy="3472714"/>
            </a:xfrm>
            <a:custGeom>
              <a:avLst/>
              <a:gdLst/>
              <a:ahLst/>
              <a:cxnLst/>
              <a:rect l="l" t="t" r="r" b="b"/>
              <a:pathLst>
                <a:path w="6852739" h="3472714">
                  <a:moveTo>
                    <a:pt x="6841309" y="27940"/>
                  </a:moveTo>
                  <a:cubicBezTo>
                    <a:pt x="6832419" y="24130"/>
                    <a:pt x="6823529" y="21590"/>
                    <a:pt x="6814639" y="21590"/>
                  </a:cubicBezTo>
                  <a:cubicBezTo>
                    <a:pt x="6787969" y="20320"/>
                    <a:pt x="6687027" y="20320"/>
                    <a:pt x="6573396" y="17780"/>
                  </a:cubicBezTo>
                  <a:cubicBezTo>
                    <a:pt x="6313667" y="12700"/>
                    <a:pt x="6059349" y="6350"/>
                    <a:pt x="5799620" y="3810"/>
                  </a:cubicBezTo>
                  <a:cubicBezTo>
                    <a:pt x="5588590" y="1270"/>
                    <a:pt x="5382971" y="3810"/>
                    <a:pt x="5171941" y="2540"/>
                  </a:cubicBezTo>
                  <a:cubicBezTo>
                    <a:pt x="5079953" y="2540"/>
                    <a:pt x="4987966" y="0"/>
                    <a:pt x="4895979" y="2540"/>
                  </a:cubicBezTo>
                  <a:cubicBezTo>
                    <a:pt x="4674127" y="10160"/>
                    <a:pt x="4452275" y="11430"/>
                    <a:pt x="4225012" y="8890"/>
                  </a:cubicBezTo>
                  <a:cubicBezTo>
                    <a:pt x="4111380" y="7620"/>
                    <a:pt x="3997749" y="7620"/>
                    <a:pt x="3884117" y="7620"/>
                  </a:cubicBezTo>
                  <a:cubicBezTo>
                    <a:pt x="3678498" y="7620"/>
                    <a:pt x="3472879" y="7620"/>
                    <a:pt x="3267261" y="6350"/>
                  </a:cubicBezTo>
                  <a:cubicBezTo>
                    <a:pt x="3050820" y="5080"/>
                    <a:pt x="918876" y="2540"/>
                    <a:pt x="707846" y="1270"/>
                  </a:cubicBezTo>
                  <a:cubicBezTo>
                    <a:pt x="534693" y="0"/>
                    <a:pt x="366952" y="1270"/>
                    <a:pt x="193799" y="1270"/>
                  </a:cubicBezTo>
                  <a:cubicBezTo>
                    <a:pt x="74756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76461"/>
                    <a:pt x="16510" y="329751"/>
                    <a:pt x="17780" y="480352"/>
                  </a:cubicBezTo>
                  <a:cubicBezTo>
                    <a:pt x="19050" y="633642"/>
                    <a:pt x="17780" y="786931"/>
                    <a:pt x="16510" y="942911"/>
                  </a:cubicBezTo>
                  <a:cubicBezTo>
                    <a:pt x="15240" y="1101579"/>
                    <a:pt x="2540" y="2766254"/>
                    <a:pt x="2540" y="2924922"/>
                  </a:cubicBezTo>
                  <a:cubicBezTo>
                    <a:pt x="2540" y="3080901"/>
                    <a:pt x="1270" y="3236880"/>
                    <a:pt x="0" y="3392859"/>
                  </a:cubicBezTo>
                  <a:cubicBezTo>
                    <a:pt x="0" y="3418104"/>
                    <a:pt x="3810" y="3428264"/>
                    <a:pt x="15240" y="3433344"/>
                  </a:cubicBezTo>
                  <a:cubicBezTo>
                    <a:pt x="22860" y="3437154"/>
                    <a:pt x="31750" y="3439694"/>
                    <a:pt x="40640" y="3440964"/>
                  </a:cubicBezTo>
                  <a:cubicBezTo>
                    <a:pt x="188388" y="3446044"/>
                    <a:pt x="394007" y="3449854"/>
                    <a:pt x="599625" y="3454934"/>
                  </a:cubicBezTo>
                  <a:cubicBezTo>
                    <a:pt x="713257" y="3457474"/>
                    <a:pt x="826888" y="3462554"/>
                    <a:pt x="940520" y="3463824"/>
                  </a:cubicBezTo>
                  <a:cubicBezTo>
                    <a:pt x="1129906" y="3466364"/>
                    <a:pt x="3240205" y="3467634"/>
                    <a:pt x="3429591" y="3468904"/>
                  </a:cubicBezTo>
                  <a:cubicBezTo>
                    <a:pt x="3456646" y="3468904"/>
                    <a:pt x="3483701" y="3468904"/>
                    <a:pt x="3510756" y="3468904"/>
                  </a:cubicBezTo>
                  <a:cubicBezTo>
                    <a:pt x="3640621" y="3468904"/>
                    <a:pt x="3775897" y="3467634"/>
                    <a:pt x="3905761" y="3467634"/>
                  </a:cubicBezTo>
                  <a:cubicBezTo>
                    <a:pt x="4057270" y="3467634"/>
                    <a:pt x="4203367" y="3468904"/>
                    <a:pt x="4354876" y="3468904"/>
                  </a:cubicBezTo>
                  <a:cubicBezTo>
                    <a:pt x="4576728" y="3468904"/>
                    <a:pt x="4803991" y="3468904"/>
                    <a:pt x="5025843" y="3468904"/>
                  </a:cubicBezTo>
                  <a:cubicBezTo>
                    <a:pt x="5231462" y="3468904"/>
                    <a:pt x="5437081" y="3470174"/>
                    <a:pt x="5642700" y="3471444"/>
                  </a:cubicBezTo>
                  <a:cubicBezTo>
                    <a:pt x="5734687" y="3471444"/>
                    <a:pt x="5832086" y="3472714"/>
                    <a:pt x="5924073" y="3472714"/>
                  </a:cubicBezTo>
                  <a:cubicBezTo>
                    <a:pt x="6221680" y="3471444"/>
                    <a:pt x="6513874" y="3465094"/>
                    <a:pt x="6791779" y="3465094"/>
                  </a:cubicBezTo>
                  <a:cubicBezTo>
                    <a:pt x="6795589" y="3465094"/>
                    <a:pt x="6800669" y="3462554"/>
                    <a:pt x="6804479" y="3460014"/>
                  </a:cubicBezTo>
                  <a:cubicBezTo>
                    <a:pt x="6809559" y="3456204"/>
                    <a:pt x="6812099" y="3449854"/>
                    <a:pt x="6814639" y="3447314"/>
                  </a:cubicBezTo>
                  <a:cubicBezTo>
                    <a:pt x="6815909" y="3374034"/>
                    <a:pt x="6817179" y="3261084"/>
                    <a:pt x="6818449" y="3148133"/>
                  </a:cubicBezTo>
                  <a:cubicBezTo>
                    <a:pt x="6819719" y="2973329"/>
                    <a:pt x="6829879" y="1295208"/>
                    <a:pt x="6831149" y="1120404"/>
                  </a:cubicBezTo>
                  <a:cubicBezTo>
                    <a:pt x="6831149" y="1015521"/>
                    <a:pt x="6832419" y="910639"/>
                    <a:pt x="6833689" y="805756"/>
                  </a:cubicBezTo>
                  <a:cubicBezTo>
                    <a:pt x="6834959" y="692806"/>
                    <a:pt x="6836229" y="579856"/>
                    <a:pt x="6838769" y="466905"/>
                  </a:cubicBezTo>
                  <a:cubicBezTo>
                    <a:pt x="6840039" y="399673"/>
                    <a:pt x="6840039" y="329751"/>
                    <a:pt x="6845119" y="262519"/>
                  </a:cubicBezTo>
                  <a:cubicBezTo>
                    <a:pt x="6850199" y="181840"/>
                    <a:pt x="6852739" y="103850"/>
                    <a:pt x="6851469" y="44450"/>
                  </a:cubicBezTo>
                  <a:cubicBezTo>
                    <a:pt x="6851469" y="38100"/>
                    <a:pt x="6847659" y="30480"/>
                    <a:pt x="6841309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1026281" y="1349822"/>
            <a:ext cx="20340563" cy="1366217"/>
            <a:chOff x="0" y="0"/>
            <a:chExt cx="27120750" cy="1821623"/>
          </a:xfrm>
        </p:grpSpPr>
        <p:sp>
          <p:nvSpPr>
            <p:cNvPr id="5" name="TextBox 5"/>
            <p:cNvSpPr txBox="1"/>
            <p:nvPr/>
          </p:nvSpPr>
          <p:spPr>
            <a:xfrm>
              <a:off x="0" y="1196148"/>
              <a:ext cx="27120750" cy="625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99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250266" y="104775"/>
              <a:ext cx="17745447" cy="1114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000"/>
                </a:lnSpc>
              </a:pPr>
              <a:r>
                <a:rPr lang="en-US" sz="6000" b="1" spc="-60">
                  <a:solidFill>
                    <a:srgbClr val="A2272C"/>
                  </a:solidFill>
                  <a:latin typeface="Bogart Bold"/>
                  <a:ea typeface="Bogart Bold"/>
                  <a:cs typeface="Bogart Bold"/>
                  <a:sym typeface="Bogart Bold"/>
                </a:rPr>
                <a:t>Chi-square and Cramer’s v tests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602803" y="9399762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555555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14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708582" y="2716039"/>
            <a:ext cx="7435418" cy="5307046"/>
            <a:chOff x="0" y="0"/>
            <a:chExt cx="9913891" cy="7076061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9913891" cy="7076061"/>
              <a:chOff x="0" y="0"/>
              <a:chExt cx="3927376" cy="280317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-1270"/>
                <a:ext cx="3928647" cy="2801904"/>
              </a:xfrm>
              <a:custGeom>
                <a:avLst/>
                <a:gdLst/>
                <a:ahLst/>
                <a:cxnLst/>
                <a:rect l="l" t="t" r="r" b="b"/>
                <a:pathLst>
                  <a:path w="3928647" h="2801904">
                    <a:moveTo>
                      <a:pt x="3917217" y="27940"/>
                    </a:moveTo>
                    <a:cubicBezTo>
                      <a:pt x="3908327" y="24130"/>
                      <a:pt x="3899437" y="21590"/>
                      <a:pt x="3890547" y="21590"/>
                    </a:cubicBezTo>
                    <a:cubicBezTo>
                      <a:pt x="3863877" y="20320"/>
                      <a:pt x="3805840" y="20320"/>
                      <a:pt x="3741599" y="17780"/>
                    </a:cubicBezTo>
                    <a:cubicBezTo>
                      <a:pt x="3594763" y="12700"/>
                      <a:pt x="3450986" y="6350"/>
                      <a:pt x="3304150" y="3810"/>
                    </a:cubicBezTo>
                    <a:cubicBezTo>
                      <a:pt x="3184846" y="1270"/>
                      <a:pt x="3068601" y="3810"/>
                      <a:pt x="2949297" y="2540"/>
                    </a:cubicBezTo>
                    <a:cubicBezTo>
                      <a:pt x="2897292" y="2540"/>
                      <a:pt x="2845288" y="0"/>
                      <a:pt x="2793284" y="2540"/>
                    </a:cubicBezTo>
                    <a:cubicBezTo>
                      <a:pt x="2667861" y="10160"/>
                      <a:pt x="2542439" y="11430"/>
                      <a:pt x="2413958" y="8890"/>
                    </a:cubicBezTo>
                    <a:cubicBezTo>
                      <a:pt x="2349717" y="7620"/>
                      <a:pt x="2285476" y="7620"/>
                      <a:pt x="2221235" y="7620"/>
                    </a:cubicBezTo>
                    <a:cubicBezTo>
                      <a:pt x="2104990" y="7620"/>
                      <a:pt x="1988745" y="7620"/>
                      <a:pt x="1872500" y="6350"/>
                    </a:cubicBezTo>
                    <a:cubicBezTo>
                      <a:pt x="1750137" y="5080"/>
                      <a:pt x="544859" y="2540"/>
                      <a:pt x="425554" y="1270"/>
                    </a:cubicBezTo>
                    <a:cubicBezTo>
                      <a:pt x="327664" y="0"/>
                      <a:pt x="232832" y="1270"/>
                      <a:pt x="134942" y="1270"/>
                    </a:cubicBezTo>
                    <a:cubicBezTo>
                      <a:pt x="67642" y="1270"/>
                      <a:pt x="33020" y="3810"/>
                      <a:pt x="5080" y="5080"/>
                    </a:cubicBezTo>
                    <a:cubicBezTo>
                      <a:pt x="3810" y="5080"/>
                      <a:pt x="2540" y="7620"/>
                      <a:pt x="0" y="8890"/>
                    </a:cubicBezTo>
                    <a:cubicBezTo>
                      <a:pt x="1270" y="21590"/>
                      <a:pt x="3810" y="34290"/>
                      <a:pt x="5080" y="46990"/>
                    </a:cubicBezTo>
                    <a:cubicBezTo>
                      <a:pt x="15240" y="154279"/>
                      <a:pt x="16510" y="276814"/>
                      <a:pt x="17780" y="397199"/>
                    </a:cubicBezTo>
                    <a:cubicBezTo>
                      <a:pt x="19050" y="519735"/>
                      <a:pt x="17780" y="642270"/>
                      <a:pt x="16510" y="766955"/>
                    </a:cubicBezTo>
                    <a:cubicBezTo>
                      <a:pt x="15240" y="893790"/>
                      <a:pt x="2540" y="2224480"/>
                      <a:pt x="2540" y="2351314"/>
                    </a:cubicBezTo>
                    <a:cubicBezTo>
                      <a:pt x="2540" y="2475999"/>
                      <a:pt x="1270" y="2600684"/>
                      <a:pt x="0" y="2725369"/>
                    </a:cubicBezTo>
                    <a:cubicBezTo>
                      <a:pt x="0" y="2747293"/>
                      <a:pt x="3810" y="2757454"/>
                      <a:pt x="15240" y="2762534"/>
                    </a:cubicBezTo>
                    <a:cubicBezTo>
                      <a:pt x="22860" y="2766343"/>
                      <a:pt x="31750" y="2768884"/>
                      <a:pt x="40640" y="2770154"/>
                    </a:cubicBezTo>
                    <a:cubicBezTo>
                      <a:pt x="131882" y="2775234"/>
                      <a:pt x="248128" y="2779043"/>
                      <a:pt x="364373" y="2784124"/>
                    </a:cubicBezTo>
                    <a:cubicBezTo>
                      <a:pt x="428613" y="2786664"/>
                      <a:pt x="492854" y="2791743"/>
                      <a:pt x="557095" y="2793014"/>
                    </a:cubicBezTo>
                    <a:cubicBezTo>
                      <a:pt x="664163" y="2795554"/>
                      <a:pt x="1857205" y="2796824"/>
                      <a:pt x="1964273" y="2798093"/>
                    </a:cubicBezTo>
                    <a:cubicBezTo>
                      <a:pt x="1979568" y="2798093"/>
                      <a:pt x="1994863" y="2798093"/>
                      <a:pt x="2010159" y="2798093"/>
                    </a:cubicBezTo>
                    <a:cubicBezTo>
                      <a:pt x="2083577" y="2798093"/>
                      <a:pt x="2160054" y="2796824"/>
                      <a:pt x="2233472" y="2796824"/>
                    </a:cubicBezTo>
                    <a:cubicBezTo>
                      <a:pt x="2319126" y="2796824"/>
                      <a:pt x="2401721" y="2798093"/>
                      <a:pt x="2487375" y="2798093"/>
                    </a:cubicBezTo>
                    <a:cubicBezTo>
                      <a:pt x="2612798" y="2798093"/>
                      <a:pt x="2741279" y="2798093"/>
                      <a:pt x="2866702" y="2798093"/>
                    </a:cubicBezTo>
                    <a:cubicBezTo>
                      <a:pt x="2982947" y="2798093"/>
                      <a:pt x="3099192" y="2799364"/>
                      <a:pt x="3215437" y="2800634"/>
                    </a:cubicBezTo>
                    <a:cubicBezTo>
                      <a:pt x="3267441" y="2800634"/>
                      <a:pt x="3322505" y="2801904"/>
                      <a:pt x="3374509" y="2801904"/>
                    </a:cubicBezTo>
                    <a:cubicBezTo>
                      <a:pt x="3542759" y="2800634"/>
                      <a:pt x="3707949" y="2794284"/>
                      <a:pt x="3867686" y="2794284"/>
                    </a:cubicBezTo>
                    <a:cubicBezTo>
                      <a:pt x="3871497" y="2794284"/>
                      <a:pt x="3876577" y="2791743"/>
                      <a:pt x="3880386" y="2789204"/>
                    </a:cubicBezTo>
                    <a:cubicBezTo>
                      <a:pt x="3885467" y="2785393"/>
                      <a:pt x="3888006" y="2779043"/>
                      <a:pt x="3890547" y="2776504"/>
                    </a:cubicBezTo>
                    <a:cubicBezTo>
                      <a:pt x="3891817" y="2710321"/>
                      <a:pt x="3893086" y="2620032"/>
                      <a:pt x="3894356" y="2529743"/>
                    </a:cubicBezTo>
                    <a:cubicBezTo>
                      <a:pt x="3895627" y="2390010"/>
                      <a:pt x="3905786" y="1048571"/>
                      <a:pt x="3907056" y="908838"/>
                    </a:cubicBezTo>
                    <a:cubicBezTo>
                      <a:pt x="3907056" y="824998"/>
                      <a:pt x="3908327" y="741158"/>
                      <a:pt x="3909597" y="657318"/>
                    </a:cubicBezTo>
                    <a:cubicBezTo>
                      <a:pt x="3910867" y="567029"/>
                      <a:pt x="3912136" y="476740"/>
                      <a:pt x="3914677" y="386451"/>
                    </a:cubicBezTo>
                    <a:cubicBezTo>
                      <a:pt x="3915947" y="332707"/>
                      <a:pt x="3915947" y="276814"/>
                      <a:pt x="3921027" y="223070"/>
                    </a:cubicBezTo>
                    <a:cubicBezTo>
                      <a:pt x="3926106" y="158578"/>
                      <a:pt x="3928647" y="96236"/>
                      <a:pt x="3927377" y="44450"/>
                    </a:cubicBezTo>
                    <a:cubicBezTo>
                      <a:pt x="3927377" y="38100"/>
                      <a:pt x="3923567" y="30480"/>
                      <a:pt x="3917217" y="27940"/>
                    </a:cubicBezTo>
                    <a:close/>
                  </a:path>
                </a:pathLst>
              </a:custGeom>
              <a:solidFill>
                <a:srgbClr val="EDEDED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799565" y="481466"/>
              <a:ext cx="8581667" cy="6181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 b="1" u="sng">
                  <a:solidFill>
                    <a:srgbClr val="555555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Chi-square Test</a:t>
              </a:r>
            </a:p>
            <a:p>
              <a:pPr algn="l">
                <a:lnSpc>
                  <a:spcPts val="3359"/>
                </a:lnSpc>
              </a:pPr>
              <a:r>
                <a:rPr lang="en-US" sz="2799" b="1">
                  <a:solidFill>
                    <a:srgbClr val="555555"/>
                  </a:solidFill>
                  <a:latin typeface="Quicksand Semi-Bold"/>
                  <a:ea typeface="Quicksand Semi-Bold"/>
                  <a:cs typeface="Quicksand Semi-Bold"/>
                  <a:sym typeface="Quicksand Semi-Bold"/>
                </a:rPr>
                <a:t>The association between 2 variables</a:t>
              </a:r>
            </a:p>
            <a:p>
              <a:pPr algn="l">
                <a:lnSpc>
                  <a:spcPts val="3359"/>
                </a:lnSpc>
              </a:pPr>
              <a:endParaRPr lang="en-US" sz="2799" b="1">
                <a:solidFill>
                  <a:srgbClr val="555555"/>
                </a:solidFill>
                <a:latin typeface="Quicksand Semi-Bold"/>
                <a:ea typeface="Quicksand Semi-Bold"/>
                <a:cs typeface="Quicksand Semi-Bold"/>
                <a:sym typeface="Quicksand Semi-Bold"/>
              </a:endParaRPr>
            </a:p>
            <a:p>
              <a:pPr algn="l">
                <a:lnSpc>
                  <a:spcPts val="3359"/>
                </a:lnSpc>
              </a:pPr>
              <a:r>
                <a:rPr lang="en-US" sz="2799" b="1">
                  <a:solidFill>
                    <a:srgbClr val="555555"/>
                  </a:solidFill>
                  <a:latin typeface="Quicksand Semi-Bold"/>
                  <a:ea typeface="Quicksand Semi-Bold"/>
                  <a:cs typeface="Quicksand Semi-Bold"/>
                  <a:sym typeface="Quicksand Semi-Bold"/>
                </a:rPr>
                <a:t>Value: </a:t>
              </a:r>
            </a:p>
            <a:p>
              <a:pPr marL="604519" lvl="1" indent="-302260" algn="l">
                <a:lnSpc>
                  <a:spcPts val="3359"/>
                </a:lnSpc>
                <a:buFont typeface="Arial"/>
                <a:buChar char="•"/>
              </a:pPr>
              <a:r>
                <a:rPr lang="en-US" sz="2799" b="1">
                  <a:solidFill>
                    <a:srgbClr val="555555"/>
                  </a:solidFill>
                  <a:latin typeface="Quicksand Semi-Bold"/>
                  <a:ea typeface="Quicksand Semi-Bold"/>
                  <a:cs typeface="Quicksand Semi-Bold"/>
                  <a:sym typeface="Quicksand Semi-Bold"/>
                </a:rPr>
                <a:t>&lt;0.05 (Significant Relationship)</a:t>
              </a:r>
            </a:p>
            <a:p>
              <a:pPr marL="604519" lvl="1" indent="-302260" algn="l">
                <a:lnSpc>
                  <a:spcPts val="3359"/>
                </a:lnSpc>
                <a:buFont typeface="Arial"/>
                <a:buChar char="•"/>
              </a:pPr>
              <a:r>
                <a:rPr lang="en-US" sz="2799" b="1">
                  <a:solidFill>
                    <a:srgbClr val="555555"/>
                  </a:solidFill>
                  <a:latin typeface="Quicksand Semi-Bold"/>
                  <a:ea typeface="Quicksand Semi-Bold"/>
                  <a:cs typeface="Quicksand Semi-Bold"/>
                  <a:sym typeface="Quicksand Semi-Bold"/>
                </a:rPr>
                <a:t>&gt;= 0.05 (No Significant Relationship</a:t>
              </a:r>
            </a:p>
            <a:p>
              <a:pPr algn="l">
                <a:lnSpc>
                  <a:spcPts val="3359"/>
                </a:lnSpc>
              </a:pPr>
              <a:endParaRPr lang="en-US" sz="2799" b="1">
                <a:solidFill>
                  <a:srgbClr val="555555"/>
                </a:solidFill>
                <a:latin typeface="Quicksand Semi-Bold"/>
                <a:ea typeface="Quicksand Semi-Bold"/>
                <a:cs typeface="Quicksand Semi-Bold"/>
                <a:sym typeface="Quicksand Semi-Bold"/>
              </a:endParaRPr>
            </a:p>
            <a:p>
              <a:pPr algn="l">
                <a:lnSpc>
                  <a:spcPts val="3359"/>
                </a:lnSpc>
              </a:pPr>
              <a:r>
                <a:rPr lang="en-US" sz="2799" b="1">
                  <a:solidFill>
                    <a:srgbClr val="555555"/>
                  </a:solidFill>
                  <a:latin typeface="Quicksand Semi-Bold"/>
                  <a:ea typeface="Quicksand Semi-Bold"/>
                  <a:cs typeface="Quicksand Semi-Bold"/>
                  <a:sym typeface="Quicksand Semi-Bold"/>
                </a:rPr>
                <a:t>Finds out the significance of a variable </a:t>
              </a:r>
            </a:p>
            <a:p>
              <a:pPr algn="l">
                <a:lnSpc>
                  <a:spcPts val="3480"/>
                </a:lnSpc>
              </a:pPr>
              <a:endParaRPr lang="en-US" sz="2799" b="1">
                <a:solidFill>
                  <a:srgbClr val="555555"/>
                </a:solidFill>
                <a:latin typeface="Quicksand Semi-Bold"/>
                <a:ea typeface="Quicksand Semi-Bold"/>
                <a:cs typeface="Quicksand Semi-Bold"/>
                <a:sym typeface="Quicksand Semi-Bold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398743" y="2744717"/>
            <a:ext cx="7278655" cy="5307046"/>
            <a:chOff x="0" y="0"/>
            <a:chExt cx="3927376" cy="2863547"/>
          </a:xfrm>
        </p:grpSpPr>
        <p:sp>
          <p:nvSpPr>
            <p:cNvPr id="13" name="Freeform 13"/>
            <p:cNvSpPr/>
            <p:nvPr/>
          </p:nvSpPr>
          <p:spPr>
            <a:xfrm>
              <a:off x="0" y="-1270"/>
              <a:ext cx="3928647" cy="2862277"/>
            </a:xfrm>
            <a:custGeom>
              <a:avLst/>
              <a:gdLst/>
              <a:ahLst/>
              <a:cxnLst/>
              <a:rect l="l" t="t" r="r" b="b"/>
              <a:pathLst>
                <a:path w="3928647" h="2862277">
                  <a:moveTo>
                    <a:pt x="3917217" y="27940"/>
                  </a:moveTo>
                  <a:cubicBezTo>
                    <a:pt x="3908327" y="24130"/>
                    <a:pt x="3899437" y="21590"/>
                    <a:pt x="3890547" y="21590"/>
                  </a:cubicBezTo>
                  <a:cubicBezTo>
                    <a:pt x="3863877" y="20320"/>
                    <a:pt x="3805840" y="20320"/>
                    <a:pt x="3741599" y="17780"/>
                  </a:cubicBezTo>
                  <a:cubicBezTo>
                    <a:pt x="3594763" y="12700"/>
                    <a:pt x="3450986" y="6350"/>
                    <a:pt x="3304150" y="3810"/>
                  </a:cubicBezTo>
                  <a:cubicBezTo>
                    <a:pt x="3184846" y="1270"/>
                    <a:pt x="3068601" y="3810"/>
                    <a:pt x="2949297" y="2540"/>
                  </a:cubicBezTo>
                  <a:cubicBezTo>
                    <a:pt x="2897292" y="2540"/>
                    <a:pt x="2845288" y="0"/>
                    <a:pt x="2793284" y="2540"/>
                  </a:cubicBezTo>
                  <a:cubicBezTo>
                    <a:pt x="2667861" y="10160"/>
                    <a:pt x="2542439" y="11430"/>
                    <a:pt x="2413958" y="8890"/>
                  </a:cubicBezTo>
                  <a:cubicBezTo>
                    <a:pt x="2349717" y="7620"/>
                    <a:pt x="2285476" y="7620"/>
                    <a:pt x="2221235" y="7620"/>
                  </a:cubicBezTo>
                  <a:cubicBezTo>
                    <a:pt x="2104990" y="7620"/>
                    <a:pt x="1988745" y="7620"/>
                    <a:pt x="1872500" y="6350"/>
                  </a:cubicBezTo>
                  <a:cubicBezTo>
                    <a:pt x="1750137" y="5080"/>
                    <a:pt x="544859" y="2540"/>
                    <a:pt x="425554" y="1270"/>
                  </a:cubicBezTo>
                  <a:cubicBezTo>
                    <a:pt x="327664" y="0"/>
                    <a:pt x="232832" y="1270"/>
                    <a:pt x="134942" y="1270"/>
                  </a:cubicBezTo>
                  <a:cubicBezTo>
                    <a:pt x="6764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56275"/>
                    <a:pt x="16510" y="281578"/>
                    <a:pt x="17780" y="404683"/>
                  </a:cubicBezTo>
                  <a:cubicBezTo>
                    <a:pt x="19050" y="529986"/>
                    <a:pt x="17780" y="655289"/>
                    <a:pt x="16510" y="782791"/>
                  </a:cubicBezTo>
                  <a:cubicBezTo>
                    <a:pt x="15240" y="912491"/>
                    <a:pt x="2540" y="2273239"/>
                    <a:pt x="2540" y="2402939"/>
                  </a:cubicBezTo>
                  <a:cubicBezTo>
                    <a:pt x="2540" y="2530441"/>
                    <a:pt x="1270" y="2657942"/>
                    <a:pt x="0" y="2785444"/>
                  </a:cubicBezTo>
                  <a:cubicBezTo>
                    <a:pt x="0" y="2807667"/>
                    <a:pt x="3810" y="2817827"/>
                    <a:pt x="15240" y="2822907"/>
                  </a:cubicBezTo>
                  <a:cubicBezTo>
                    <a:pt x="22860" y="2826717"/>
                    <a:pt x="31750" y="2829257"/>
                    <a:pt x="40640" y="2830527"/>
                  </a:cubicBezTo>
                  <a:cubicBezTo>
                    <a:pt x="131882" y="2835607"/>
                    <a:pt x="248128" y="2839417"/>
                    <a:pt x="364373" y="2844497"/>
                  </a:cubicBezTo>
                  <a:cubicBezTo>
                    <a:pt x="428613" y="2847037"/>
                    <a:pt x="492854" y="2852117"/>
                    <a:pt x="557095" y="2853387"/>
                  </a:cubicBezTo>
                  <a:cubicBezTo>
                    <a:pt x="664163" y="2855927"/>
                    <a:pt x="1857205" y="2857197"/>
                    <a:pt x="1964273" y="2858467"/>
                  </a:cubicBezTo>
                  <a:cubicBezTo>
                    <a:pt x="1979568" y="2858467"/>
                    <a:pt x="1994863" y="2858467"/>
                    <a:pt x="2010159" y="2858467"/>
                  </a:cubicBezTo>
                  <a:cubicBezTo>
                    <a:pt x="2083577" y="2858467"/>
                    <a:pt x="2160054" y="2857197"/>
                    <a:pt x="2233472" y="2857197"/>
                  </a:cubicBezTo>
                  <a:cubicBezTo>
                    <a:pt x="2319126" y="2857197"/>
                    <a:pt x="2401721" y="2858467"/>
                    <a:pt x="2487375" y="2858467"/>
                  </a:cubicBezTo>
                  <a:cubicBezTo>
                    <a:pt x="2612798" y="2858467"/>
                    <a:pt x="2741279" y="2858467"/>
                    <a:pt x="2866702" y="2858467"/>
                  </a:cubicBezTo>
                  <a:cubicBezTo>
                    <a:pt x="2982947" y="2858467"/>
                    <a:pt x="3099192" y="2859737"/>
                    <a:pt x="3215437" y="2861007"/>
                  </a:cubicBezTo>
                  <a:cubicBezTo>
                    <a:pt x="3267441" y="2861007"/>
                    <a:pt x="3322505" y="2862277"/>
                    <a:pt x="3374509" y="2862277"/>
                  </a:cubicBezTo>
                  <a:cubicBezTo>
                    <a:pt x="3542759" y="2861007"/>
                    <a:pt x="3707949" y="2854657"/>
                    <a:pt x="3867686" y="2854657"/>
                  </a:cubicBezTo>
                  <a:cubicBezTo>
                    <a:pt x="3871497" y="2854657"/>
                    <a:pt x="3876577" y="2852117"/>
                    <a:pt x="3880386" y="2849577"/>
                  </a:cubicBezTo>
                  <a:cubicBezTo>
                    <a:pt x="3885467" y="2845767"/>
                    <a:pt x="3888006" y="2839417"/>
                    <a:pt x="3890547" y="2836877"/>
                  </a:cubicBezTo>
                  <a:cubicBezTo>
                    <a:pt x="3891817" y="2770055"/>
                    <a:pt x="3893086" y="2677727"/>
                    <a:pt x="3894356" y="2585398"/>
                  </a:cubicBezTo>
                  <a:cubicBezTo>
                    <a:pt x="3895627" y="2442508"/>
                    <a:pt x="3905786" y="1070768"/>
                    <a:pt x="3907056" y="927879"/>
                  </a:cubicBezTo>
                  <a:cubicBezTo>
                    <a:pt x="3907056" y="842145"/>
                    <a:pt x="3908327" y="756411"/>
                    <a:pt x="3909597" y="670677"/>
                  </a:cubicBezTo>
                  <a:cubicBezTo>
                    <a:pt x="3910867" y="578349"/>
                    <a:pt x="3912136" y="486020"/>
                    <a:pt x="3914677" y="393692"/>
                  </a:cubicBezTo>
                  <a:cubicBezTo>
                    <a:pt x="3915947" y="338734"/>
                    <a:pt x="3915947" y="281578"/>
                    <a:pt x="3921027" y="226621"/>
                  </a:cubicBezTo>
                  <a:cubicBezTo>
                    <a:pt x="3926106" y="160672"/>
                    <a:pt x="3928647" y="96921"/>
                    <a:pt x="3927377" y="44450"/>
                  </a:cubicBezTo>
                  <a:cubicBezTo>
                    <a:pt x="3927377" y="38100"/>
                    <a:pt x="3923567" y="30480"/>
                    <a:pt x="3917217" y="27940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9887794" y="3076519"/>
            <a:ext cx="6300553" cy="4643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9"/>
              </a:lnSpc>
            </a:pPr>
            <a:r>
              <a:rPr lang="en-US" sz="2740" b="1" u="sng">
                <a:solidFill>
                  <a:srgbClr val="555555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Cramer’s V Rule</a:t>
            </a:r>
          </a:p>
          <a:p>
            <a:pPr algn="l">
              <a:lnSpc>
                <a:spcPts val="3289"/>
              </a:lnSpc>
            </a:pPr>
            <a:r>
              <a:rPr lang="en-US" sz="2740" b="1">
                <a:solidFill>
                  <a:srgbClr val="555555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The strength of association between 2 variables</a:t>
            </a:r>
          </a:p>
          <a:p>
            <a:pPr algn="l">
              <a:lnSpc>
                <a:spcPts val="3289"/>
              </a:lnSpc>
            </a:pPr>
            <a:endParaRPr lang="en-US" sz="2740" b="1">
              <a:solidFill>
                <a:srgbClr val="555555"/>
              </a:solidFill>
              <a:latin typeface="Quicksand Semi-Bold"/>
              <a:ea typeface="Quicksand Semi-Bold"/>
              <a:cs typeface="Quicksand Semi-Bold"/>
              <a:sym typeface="Quicksand Semi-Bold"/>
            </a:endParaRPr>
          </a:p>
          <a:p>
            <a:pPr algn="l">
              <a:lnSpc>
                <a:spcPts val="3406"/>
              </a:lnSpc>
            </a:pPr>
            <a:r>
              <a:rPr lang="en-US" sz="2838" b="1">
                <a:solidFill>
                  <a:srgbClr val="555555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Value:</a:t>
            </a:r>
          </a:p>
          <a:p>
            <a:pPr algn="l">
              <a:lnSpc>
                <a:spcPts val="3406"/>
              </a:lnSpc>
            </a:pPr>
            <a:r>
              <a:rPr lang="en-US" sz="2838" b="1">
                <a:solidFill>
                  <a:srgbClr val="555555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Between 0 and 1 (strongest)</a:t>
            </a:r>
          </a:p>
          <a:p>
            <a:pPr algn="l">
              <a:lnSpc>
                <a:spcPts val="3406"/>
              </a:lnSpc>
            </a:pPr>
            <a:endParaRPr lang="en-US" sz="2838" b="1">
              <a:solidFill>
                <a:srgbClr val="555555"/>
              </a:solidFill>
              <a:latin typeface="Quicksand Semi-Bold"/>
              <a:ea typeface="Quicksand Semi-Bold"/>
              <a:cs typeface="Quicksand Semi-Bold"/>
              <a:sym typeface="Quicksand Semi-Bold"/>
            </a:endParaRPr>
          </a:p>
          <a:p>
            <a:pPr algn="l">
              <a:lnSpc>
                <a:spcPts val="3406"/>
              </a:lnSpc>
            </a:pPr>
            <a:r>
              <a:rPr lang="en-US" sz="2838" b="1">
                <a:solidFill>
                  <a:srgbClr val="555555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Finds out the importance of a variable</a:t>
            </a:r>
          </a:p>
          <a:p>
            <a:pPr algn="l">
              <a:lnSpc>
                <a:spcPts val="3406"/>
              </a:lnSpc>
            </a:pPr>
            <a:endParaRPr lang="en-US" sz="2838" b="1">
              <a:solidFill>
                <a:srgbClr val="555555"/>
              </a:solidFill>
              <a:latin typeface="Quicksand Semi-Bold"/>
              <a:ea typeface="Quicksand Semi-Bold"/>
              <a:cs typeface="Quicksand Semi-Bold"/>
              <a:sym typeface="Quicksand Semi-Bold"/>
            </a:endParaRPr>
          </a:p>
          <a:p>
            <a:pPr algn="l">
              <a:lnSpc>
                <a:spcPts val="3406"/>
              </a:lnSpc>
            </a:pPr>
            <a:endParaRPr lang="en-US" sz="2838" b="1">
              <a:solidFill>
                <a:srgbClr val="555555"/>
              </a:solidFill>
              <a:latin typeface="Quicksand Semi-Bold"/>
              <a:ea typeface="Quicksand Semi-Bold"/>
              <a:cs typeface="Quicksand Semi-Bold"/>
              <a:sym typeface="Quicksand Semi-Bold"/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6851469" cy="3473984"/>
          </a:xfrm>
        </p:grpSpPr>
        <p:sp>
          <p:nvSpPr>
            <p:cNvPr id="3" name="Freeform 3"/>
            <p:cNvSpPr/>
            <p:nvPr/>
          </p:nvSpPr>
          <p:spPr>
            <a:xfrm>
              <a:off x="0" y="-1270"/>
              <a:ext cx="6852739" cy="3472714"/>
            </a:xfrm>
            <a:custGeom>
              <a:avLst/>
              <a:gdLst/>
              <a:ahLst/>
              <a:cxnLst/>
              <a:rect l="l" t="t" r="r" b="b"/>
              <a:pathLst>
                <a:path w="6852739" h="3472714">
                  <a:moveTo>
                    <a:pt x="6841309" y="27940"/>
                  </a:moveTo>
                  <a:cubicBezTo>
                    <a:pt x="6832419" y="24130"/>
                    <a:pt x="6823529" y="21590"/>
                    <a:pt x="6814639" y="21590"/>
                  </a:cubicBezTo>
                  <a:cubicBezTo>
                    <a:pt x="6787969" y="20320"/>
                    <a:pt x="6687027" y="20320"/>
                    <a:pt x="6573396" y="17780"/>
                  </a:cubicBezTo>
                  <a:cubicBezTo>
                    <a:pt x="6313667" y="12700"/>
                    <a:pt x="6059349" y="6350"/>
                    <a:pt x="5799620" y="3810"/>
                  </a:cubicBezTo>
                  <a:cubicBezTo>
                    <a:pt x="5588590" y="1270"/>
                    <a:pt x="5382971" y="3810"/>
                    <a:pt x="5171941" y="2540"/>
                  </a:cubicBezTo>
                  <a:cubicBezTo>
                    <a:pt x="5079953" y="2540"/>
                    <a:pt x="4987966" y="0"/>
                    <a:pt x="4895979" y="2540"/>
                  </a:cubicBezTo>
                  <a:cubicBezTo>
                    <a:pt x="4674127" y="10160"/>
                    <a:pt x="4452275" y="11430"/>
                    <a:pt x="4225012" y="8890"/>
                  </a:cubicBezTo>
                  <a:cubicBezTo>
                    <a:pt x="4111380" y="7620"/>
                    <a:pt x="3997749" y="7620"/>
                    <a:pt x="3884117" y="7620"/>
                  </a:cubicBezTo>
                  <a:cubicBezTo>
                    <a:pt x="3678498" y="7620"/>
                    <a:pt x="3472879" y="7620"/>
                    <a:pt x="3267261" y="6350"/>
                  </a:cubicBezTo>
                  <a:cubicBezTo>
                    <a:pt x="3050820" y="5080"/>
                    <a:pt x="918876" y="2540"/>
                    <a:pt x="707846" y="1270"/>
                  </a:cubicBezTo>
                  <a:cubicBezTo>
                    <a:pt x="534693" y="0"/>
                    <a:pt x="366952" y="1270"/>
                    <a:pt x="193799" y="1270"/>
                  </a:cubicBezTo>
                  <a:cubicBezTo>
                    <a:pt x="74756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76461"/>
                    <a:pt x="16510" y="329751"/>
                    <a:pt x="17780" y="480352"/>
                  </a:cubicBezTo>
                  <a:cubicBezTo>
                    <a:pt x="19050" y="633642"/>
                    <a:pt x="17780" y="786931"/>
                    <a:pt x="16510" y="942911"/>
                  </a:cubicBezTo>
                  <a:cubicBezTo>
                    <a:pt x="15240" y="1101579"/>
                    <a:pt x="2540" y="2766254"/>
                    <a:pt x="2540" y="2924922"/>
                  </a:cubicBezTo>
                  <a:cubicBezTo>
                    <a:pt x="2540" y="3080901"/>
                    <a:pt x="1270" y="3236880"/>
                    <a:pt x="0" y="3392859"/>
                  </a:cubicBezTo>
                  <a:cubicBezTo>
                    <a:pt x="0" y="3418104"/>
                    <a:pt x="3810" y="3428264"/>
                    <a:pt x="15240" y="3433344"/>
                  </a:cubicBezTo>
                  <a:cubicBezTo>
                    <a:pt x="22860" y="3437154"/>
                    <a:pt x="31750" y="3439694"/>
                    <a:pt x="40640" y="3440964"/>
                  </a:cubicBezTo>
                  <a:cubicBezTo>
                    <a:pt x="188388" y="3446044"/>
                    <a:pt x="394007" y="3449854"/>
                    <a:pt x="599625" y="3454934"/>
                  </a:cubicBezTo>
                  <a:cubicBezTo>
                    <a:pt x="713257" y="3457474"/>
                    <a:pt x="826888" y="3462554"/>
                    <a:pt x="940520" y="3463824"/>
                  </a:cubicBezTo>
                  <a:cubicBezTo>
                    <a:pt x="1129906" y="3466364"/>
                    <a:pt x="3240205" y="3467634"/>
                    <a:pt x="3429591" y="3468904"/>
                  </a:cubicBezTo>
                  <a:cubicBezTo>
                    <a:pt x="3456646" y="3468904"/>
                    <a:pt x="3483701" y="3468904"/>
                    <a:pt x="3510756" y="3468904"/>
                  </a:cubicBezTo>
                  <a:cubicBezTo>
                    <a:pt x="3640621" y="3468904"/>
                    <a:pt x="3775897" y="3467634"/>
                    <a:pt x="3905761" y="3467634"/>
                  </a:cubicBezTo>
                  <a:cubicBezTo>
                    <a:pt x="4057270" y="3467634"/>
                    <a:pt x="4203367" y="3468904"/>
                    <a:pt x="4354876" y="3468904"/>
                  </a:cubicBezTo>
                  <a:cubicBezTo>
                    <a:pt x="4576728" y="3468904"/>
                    <a:pt x="4803991" y="3468904"/>
                    <a:pt x="5025843" y="3468904"/>
                  </a:cubicBezTo>
                  <a:cubicBezTo>
                    <a:pt x="5231462" y="3468904"/>
                    <a:pt x="5437081" y="3470174"/>
                    <a:pt x="5642700" y="3471444"/>
                  </a:cubicBezTo>
                  <a:cubicBezTo>
                    <a:pt x="5734687" y="3471444"/>
                    <a:pt x="5832086" y="3472714"/>
                    <a:pt x="5924073" y="3472714"/>
                  </a:cubicBezTo>
                  <a:cubicBezTo>
                    <a:pt x="6221680" y="3471444"/>
                    <a:pt x="6513874" y="3465094"/>
                    <a:pt x="6791779" y="3465094"/>
                  </a:cubicBezTo>
                  <a:cubicBezTo>
                    <a:pt x="6795589" y="3465094"/>
                    <a:pt x="6800669" y="3462554"/>
                    <a:pt x="6804479" y="3460014"/>
                  </a:cubicBezTo>
                  <a:cubicBezTo>
                    <a:pt x="6809559" y="3456204"/>
                    <a:pt x="6812099" y="3449854"/>
                    <a:pt x="6814639" y="3447314"/>
                  </a:cubicBezTo>
                  <a:cubicBezTo>
                    <a:pt x="6815909" y="3374034"/>
                    <a:pt x="6817179" y="3261084"/>
                    <a:pt x="6818449" y="3148133"/>
                  </a:cubicBezTo>
                  <a:cubicBezTo>
                    <a:pt x="6819719" y="2973329"/>
                    <a:pt x="6829879" y="1295208"/>
                    <a:pt x="6831149" y="1120404"/>
                  </a:cubicBezTo>
                  <a:cubicBezTo>
                    <a:pt x="6831149" y="1015521"/>
                    <a:pt x="6832419" y="910639"/>
                    <a:pt x="6833689" y="805756"/>
                  </a:cubicBezTo>
                  <a:cubicBezTo>
                    <a:pt x="6834959" y="692806"/>
                    <a:pt x="6836229" y="579856"/>
                    <a:pt x="6838769" y="466905"/>
                  </a:cubicBezTo>
                  <a:cubicBezTo>
                    <a:pt x="6840039" y="399673"/>
                    <a:pt x="6840039" y="329751"/>
                    <a:pt x="6845119" y="262519"/>
                  </a:cubicBezTo>
                  <a:cubicBezTo>
                    <a:pt x="6850199" y="181840"/>
                    <a:pt x="6852739" y="103850"/>
                    <a:pt x="6851469" y="44450"/>
                  </a:cubicBezTo>
                  <a:cubicBezTo>
                    <a:pt x="6851469" y="38100"/>
                    <a:pt x="6847659" y="30480"/>
                    <a:pt x="6841309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9144000" y="2489913"/>
            <a:ext cx="7314329" cy="6542261"/>
          </a:xfrm>
          <a:custGeom>
            <a:avLst/>
            <a:gdLst/>
            <a:ahLst/>
            <a:cxnLst/>
            <a:rect l="l" t="t" r="r" b="b"/>
            <a:pathLst>
              <a:path w="7314329" h="6542261">
                <a:moveTo>
                  <a:pt x="0" y="0"/>
                </a:moveTo>
                <a:lnTo>
                  <a:pt x="7314329" y="0"/>
                </a:lnTo>
                <a:lnTo>
                  <a:pt x="7314329" y="6542260"/>
                </a:lnTo>
                <a:lnTo>
                  <a:pt x="0" y="65422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594904" y="2489913"/>
            <a:ext cx="6549096" cy="6428264"/>
          </a:xfrm>
          <a:custGeom>
            <a:avLst/>
            <a:gdLst/>
            <a:ahLst/>
            <a:cxnLst/>
            <a:rect l="l" t="t" r="r" b="b"/>
            <a:pathLst>
              <a:path w="6549096" h="6428264">
                <a:moveTo>
                  <a:pt x="0" y="0"/>
                </a:moveTo>
                <a:lnTo>
                  <a:pt x="6549096" y="0"/>
                </a:lnTo>
                <a:lnTo>
                  <a:pt x="6549096" y="6428264"/>
                </a:lnTo>
                <a:lnTo>
                  <a:pt x="0" y="64282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1325278" y="1889948"/>
            <a:ext cx="2212299" cy="285966"/>
            <a:chOff x="0" y="0"/>
            <a:chExt cx="582663" cy="753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82663" cy="75316"/>
            </a:xfrm>
            <a:custGeom>
              <a:avLst/>
              <a:gdLst/>
              <a:ahLst/>
              <a:cxnLst/>
              <a:rect l="l" t="t" r="r" b="b"/>
              <a:pathLst>
                <a:path w="582663" h="75316">
                  <a:moveTo>
                    <a:pt x="0" y="0"/>
                  </a:moveTo>
                  <a:lnTo>
                    <a:pt x="582663" y="0"/>
                  </a:lnTo>
                  <a:lnTo>
                    <a:pt x="582663" y="75316"/>
                  </a:lnTo>
                  <a:lnTo>
                    <a:pt x="0" y="753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582663" cy="122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01949" y="2984818"/>
            <a:ext cx="3086100" cy="285966"/>
            <a:chOff x="0" y="0"/>
            <a:chExt cx="812800" cy="7531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75316"/>
            </a:xfrm>
            <a:custGeom>
              <a:avLst/>
              <a:gdLst/>
              <a:ahLst/>
              <a:cxnLst/>
              <a:rect l="l" t="t" r="r" b="b"/>
              <a:pathLst>
                <a:path w="812800" h="75316">
                  <a:moveTo>
                    <a:pt x="0" y="0"/>
                  </a:moveTo>
                  <a:lnTo>
                    <a:pt x="812800" y="0"/>
                  </a:lnTo>
                  <a:lnTo>
                    <a:pt x="812800" y="75316"/>
                  </a:lnTo>
                  <a:lnTo>
                    <a:pt x="0" y="753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122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8008331" y="7307461"/>
            <a:ext cx="1135669" cy="762740"/>
          </a:xfrm>
          <a:custGeom>
            <a:avLst/>
            <a:gdLst/>
            <a:ahLst/>
            <a:cxnLst/>
            <a:rect l="l" t="t" r="r" b="b"/>
            <a:pathLst>
              <a:path w="1135669" h="762740">
                <a:moveTo>
                  <a:pt x="0" y="0"/>
                </a:moveTo>
                <a:lnTo>
                  <a:pt x="1135669" y="0"/>
                </a:lnTo>
                <a:lnTo>
                  <a:pt x="1135669" y="762740"/>
                </a:lnTo>
                <a:lnTo>
                  <a:pt x="0" y="762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-1026281" y="1349822"/>
            <a:ext cx="20340563" cy="1366217"/>
            <a:chOff x="0" y="0"/>
            <a:chExt cx="27120750" cy="1821623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196148"/>
              <a:ext cx="27120750" cy="625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99"/>
                </a:lnSpc>
              </a:pPr>
              <a:endParaRPr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250266" y="104775"/>
              <a:ext cx="17745447" cy="1114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000"/>
                </a:lnSpc>
              </a:pPr>
              <a:r>
                <a:rPr lang="en-US" sz="6000" b="1" spc="-60">
                  <a:solidFill>
                    <a:srgbClr val="A2272C"/>
                  </a:solidFill>
                  <a:latin typeface="Bogart Bold"/>
                  <a:ea typeface="Bogart Bold"/>
                  <a:cs typeface="Bogart Bold"/>
                  <a:sym typeface="Bogart Bold"/>
                </a:rPr>
                <a:t>Chi-square and Cramer’s v test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7602803" y="9399762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555555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15</a:t>
            </a:r>
          </a:p>
        </p:txBody>
      </p:sp>
      <p:sp>
        <p:nvSpPr>
          <p:cNvPr id="17" name="Freeform 17"/>
          <p:cNvSpPr/>
          <p:nvPr/>
        </p:nvSpPr>
        <p:spPr>
          <a:xfrm>
            <a:off x="13366974" y="6665554"/>
            <a:ext cx="567444" cy="381108"/>
          </a:xfrm>
          <a:custGeom>
            <a:avLst/>
            <a:gdLst/>
            <a:ahLst/>
            <a:cxnLst/>
            <a:rect l="l" t="t" r="r" b="b"/>
            <a:pathLst>
              <a:path w="567444" h="381108">
                <a:moveTo>
                  <a:pt x="0" y="0"/>
                </a:moveTo>
                <a:lnTo>
                  <a:pt x="567444" y="0"/>
                </a:lnTo>
                <a:lnTo>
                  <a:pt x="567444" y="381108"/>
                </a:lnTo>
                <a:lnTo>
                  <a:pt x="0" y="3811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1182473" y="6665554"/>
            <a:ext cx="567444" cy="381108"/>
          </a:xfrm>
          <a:custGeom>
            <a:avLst/>
            <a:gdLst/>
            <a:ahLst/>
            <a:cxnLst/>
            <a:rect l="l" t="t" r="r" b="b"/>
            <a:pathLst>
              <a:path w="567444" h="381108">
                <a:moveTo>
                  <a:pt x="0" y="0"/>
                </a:moveTo>
                <a:lnTo>
                  <a:pt x="567444" y="0"/>
                </a:lnTo>
                <a:lnTo>
                  <a:pt x="567444" y="381108"/>
                </a:lnTo>
                <a:lnTo>
                  <a:pt x="0" y="3811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4876266" y="6665554"/>
            <a:ext cx="567444" cy="381108"/>
          </a:xfrm>
          <a:custGeom>
            <a:avLst/>
            <a:gdLst/>
            <a:ahLst/>
            <a:cxnLst/>
            <a:rect l="l" t="t" r="r" b="b"/>
            <a:pathLst>
              <a:path w="567444" h="381108">
                <a:moveTo>
                  <a:pt x="0" y="0"/>
                </a:moveTo>
                <a:lnTo>
                  <a:pt x="567444" y="0"/>
                </a:lnTo>
                <a:lnTo>
                  <a:pt x="567444" y="381108"/>
                </a:lnTo>
                <a:lnTo>
                  <a:pt x="0" y="3811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6851469" cy="3473984"/>
          </a:xfrm>
        </p:grpSpPr>
        <p:sp>
          <p:nvSpPr>
            <p:cNvPr id="3" name="Freeform 3"/>
            <p:cNvSpPr/>
            <p:nvPr/>
          </p:nvSpPr>
          <p:spPr>
            <a:xfrm>
              <a:off x="0" y="-1270"/>
              <a:ext cx="6852739" cy="3472714"/>
            </a:xfrm>
            <a:custGeom>
              <a:avLst/>
              <a:gdLst/>
              <a:ahLst/>
              <a:cxnLst/>
              <a:rect l="l" t="t" r="r" b="b"/>
              <a:pathLst>
                <a:path w="6852739" h="3472714">
                  <a:moveTo>
                    <a:pt x="6841309" y="27940"/>
                  </a:moveTo>
                  <a:cubicBezTo>
                    <a:pt x="6832419" y="24130"/>
                    <a:pt x="6823529" y="21590"/>
                    <a:pt x="6814639" y="21590"/>
                  </a:cubicBezTo>
                  <a:cubicBezTo>
                    <a:pt x="6787969" y="20320"/>
                    <a:pt x="6687027" y="20320"/>
                    <a:pt x="6573396" y="17780"/>
                  </a:cubicBezTo>
                  <a:cubicBezTo>
                    <a:pt x="6313667" y="12700"/>
                    <a:pt x="6059349" y="6350"/>
                    <a:pt x="5799620" y="3810"/>
                  </a:cubicBezTo>
                  <a:cubicBezTo>
                    <a:pt x="5588590" y="1270"/>
                    <a:pt x="5382971" y="3810"/>
                    <a:pt x="5171941" y="2540"/>
                  </a:cubicBezTo>
                  <a:cubicBezTo>
                    <a:pt x="5079953" y="2540"/>
                    <a:pt x="4987966" y="0"/>
                    <a:pt x="4895979" y="2540"/>
                  </a:cubicBezTo>
                  <a:cubicBezTo>
                    <a:pt x="4674127" y="10160"/>
                    <a:pt x="4452275" y="11430"/>
                    <a:pt x="4225012" y="8890"/>
                  </a:cubicBezTo>
                  <a:cubicBezTo>
                    <a:pt x="4111380" y="7620"/>
                    <a:pt x="3997749" y="7620"/>
                    <a:pt x="3884117" y="7620"/>
                  </a:cubicBezTo>
                  <a:cubicBezTo>
                    <a:pt x="3678498" y="7620"/>
                    <a:pt x="3472879" y="7620"/>
                    <a:pt x="3267261" y="6350"/>
                  </a:cubicBezTo>
                  <a:cubicBezTo>
                    <a:pt x="3050820" y="5080"/>
                    <a:pt x="918876" y="2540"/>
                    <a:pt x="707846" y="1270"/>
                  </a:cubicBezTo>
                  <a:cubicBezTo>
                    <a:pt x="534693" y="0"/>
                    <a:pt x="366952" y="1270"/>
                    <a:pt x="193799" y="1270"/>
                  </a:cubicBezTo>
                  <a:cubicBezTo>
                    <a:pt x="74756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76461"/>
                    <a:pt x="16510" y="329751"/>
                    <a:pt x="17780" y="480352"/>
                  </a:cubicBezTo>
                  <a:cubicBezTo>
                    <a:pt x="19050" y="633642"/>
                    <a:pt x="17780" y="786931"/>
                    <a:pt x="16510" y="942911"/>
                  </a:cubicBezTo>
                  <a:cubicBezTo>
                    <a:pt x="15240" y="1101579"/>
                    <a:pt x="2540" y="2766254"/>
                    <a:pt x="2540" y="2924922"/>
                  </a:cubicBezTo>
                  <a:cubicBezTo>
                    <a:pt x="2540" y="3080901"/>
                    <a:pt x="1270" y="3236880"/>
                    <a:pt x="0" y="3392859"/>
                  </a:cubicBezTo>
                  <a:cubicBezTo>
                    <a:pt x="0" y="3418104"/>
                    <a:pt x="3810" y="3428264"/>
                    <a:pt x="15240" y="3433344"/>
                  </a:cubicBezTo>
                  <a:cubicBezTo>
                    <a:pt x="22860" y="3437154"/>
                    <a:pt x="31750" y="3439694"/>
                    <a:pt x="40640" y="3440964"/>
                  </a:cubicBezTo>
                  <a:cubicBezTo>
                    <a:pt x="188388" y="3446044"/>
                    <a:pt x="394007" y="3449854"/>
                    <a:pt x="599625" y="3454934"/>
                  </a:cubicBezTo>
                  <a:cubicBezTo>
                    <a:pt x="713257" y="3457474"/>
                    <a:pt x="826888" y="3462554"/>
                    <a:pt x="940520" y="3463824"/>
                  </a:cubicBezTo>
                  <a:cubicBezTo>
                    <a:pt x="1129906" y="3466364"/>
                    <a:pt x="3240205" y="3467634"/>
                    <a:pt x="3429591" y="3468904"/>
                  </a:cubicBezTo>
                  <a:cubicBezTo>
                    <a:pt x="3456646" y="3468904"/>
                    <a:pt x="3483701" y="3468904"/>
                    <a:pt x="3510756" y="3468904"/>
                  </a:cubicBezTo>
                  <a:cubicBezTo>
                    <a:pt x="3640621" y="3468904"/>
                    <a:pt x="3775897" y="3467634"/>
                    <a:pt x="3905761" y="3467634"/>
                  </a:cubicBezTo>
                  <a:cubicBezTo>
                    <a:pt x="4057270" y="3467634"/>
                    <a:pt x="4203367" y="3468904"/>
                    <a:pt x="4354876" y="3468904"/>
                  </a:cubicBezTo>
                  <a:cubicBezTo>
                    <a:pt x="4576728" y="3468904"/>
                    <a:pt x="4803991" y="3468904"/>
                    <a:pt x="5025843" y="3468904"/>
                  </a:cubicBezTo>
                  <a:cubicBezTo>
                    <a:pt x="5231462" y="3468904"/>
                    <a:pt x="5437081" y="3470174"/>
                    <a:pt x="5642700" y="3471444"/>
                  </a:cubicBezTo>
                  <a:cubicBezTo>
                    <a:pt x="5734687" y="3471444"/>
                    <a:pt x="5832086" y="3472714"/>
                    <a:pt x="5924073" y="3472714"/>
                  </a:cubicBezTo>
                  <a:cubicBezTo>
                    <a:pt x="6221680" y="3471444"/>
                    <a:pt x="6513874" y="3465094"/>
                    <a:pt x="6791779" y="3465094"/>
                  </a:cubicBezTo>
                  <a:cubicBezTo>
                    <a:pt x="6795589" y="3465094"/>
                    <a:pt x="6800669" y="3462554"/>
                    <a:pt x="6804479" y="3460014"/>
                  </a:cubicBezTo>
                  <a:cubicBezTo>
                    <a:pt x="6809559" y="3456204"/>
                    <a:pt x="6812099" y="3449854"/>
                    <a:pt x="6814639" y="3447314"/>
                  </a:cubicBezTo>
                  <a:cubicBezTo>
                    <a:pt x="6815909" y="3374034"/>
                    <a:pt x="6817179" y="3261084"/>
                    <a:pt x="6818449" y="3148133"/>
                  </a:cubicBezTo>
                  <a:cubicBezTo>
                    <a:pt x="6819719" y="2973329"/>
                    <a:pt x="6829879" y="1295208"/>
                    <a:pt x="6831149" y="1120404"/>
                  </a:cubicBezTo>
                  <a:cubicBezTo>
                    <a:pt x="6831149" y="1015521"/>
                    <a:pt x="6832419" y="910639"/>
                    <a:pt x="6833689" y="805756"/>
                  </a:cubicBezTo>
                  <a:cubicBezTo>
                    <a:pt x="6834959" y="692806"/>
                    <a:pt x="6836229" y="579856"/>
                    <a:pt x="6838769" y="466905"/>
                  </a:cubicBezTo>
                  <a:cubicBezTo>
                    <a:pt x="6840039" y="399673"/>
                    <a:pt x="6840039" y="329751"/>
                    <a:pt x="6845119" y="262519"/>
                  </a:cubicBezTo>
                  <a:cubicBezTo>
                    <a:pt x="6850199" y="181840"/>
                    <a:pt x="6852739" y="103850"/>
                    <a:pt x="6851469" y="44450"/>
                  </a:cubicBezTo>
                  <a:cubicBezTo>
                    <a:pt x="6851469" y="38100"/>
                    <a:pt x="6847659" y="30480"/>
                    <a:pt x="6841309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3634767" y="2716039"/>
            <a:ext cx="3935301" cy="3067517"/>
          </a:xfrm>
          <a:custGeom>
            <a:avLst/>
            <a:gdLst/>
            <a:ahLst/>
            <a:cxnLst/>
            <a:rect l="l" t="t" r="r" b="b"/>
            <a:pathLst>
              <a:path w="3935301" h="3067517">
                <a:moveTo>
                  <a:pt x="0" y="0"/>
                </a:moveTo>
                <a:lnTo>
                  <a:pt x="3935301" y="0"/>
                </a:lnTo>
                <a:lnTo>
                  <a:pt x="3935301" y="3067517"/>
                </a:lnTo>
                <a:lnTo>
                  <a:pt x="0" y="30675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560777" y="6019936"/>
            <a:ext cx="4083281" cy="3103845"/>
          </a:xfrm>
          <a:custGeom>
            <a:avLst/>
            <a:gdLst/>
            <a:ahLst/>
            <a:cxnLst/>
            <a:rect l="l" t="t" r="r" b="b"/>
            <a:pathLst>
              <a:path w="4083281" h="3103845">
                <a:moveTo>
                  <a:pt x="0" y="0"/>
                </a:moveTo>
                <a:lnTo>
                  <a:pt x="4083281" y="0"/>
                </a:lnTo>
                <a:lnTo>
                  <a:pt x="4083281" y="3103845"/>
                </a:lnTo>
                <a:lnTo>
                  <a:pt x="0" y="31038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132242" y="6085181"/>
            <a:ext cx="3890359" cy="3065736"/>
          </a:xfrm>
          <a:custGeom>
            <a:avLst/>
            <a:gdLst/>
            <a:ahLst/>
            <a:cxnLst/>
            <a:rect l="l" t="t" r="r" b="b"/>
            <a:pathLst>
              <a:path w="3890359" h="3065736">
                <a:moveTo>
                  <a:pt x="0" y="0"/>
                </a:moveTo>
                <a:lnTo>
                  <a:pt x="3890359" y="0"/>
                </a:lnTo>
                <a:lnTo>
                  <a:pt x="3890359" y="3065736"/>
                </a:lnTo>
                <a:lnTo>
                  <a:pt x="0" y="30657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881117" y="2839338"/>
            <a:ext cx="3956602" cy="3095031"/>
          </a:xfrm>
          <a:custGeom>
            <a:avLst/>
            <a:gdLst/>
            <a:ahLst/>
            <a:cxnLst/>
            <a:rect l="l" t="t" r="r" b="b"/>
            <a:pathLst>
              <a:path w="3956602" h="3095031">
                <a:moveTo>
                  <a:pt x="0" y="0"/>
                </a:moveTo>
                <a:lnTo>
                  <a:pt x="3956602" y="0"/>
                </a:lnTo>
                <a:lnTo>
                  <a:pt x="3956602" y="3095031"/>
                </a:lnTo>
                <a:lnTo>
                  <a:pt x="0" y="30950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-1026281" y="1349822"/>
            <a:ext cx="20340563" cy="1366217"/>
            <a:chOff x="0" y="0"/>
            <a:chExt cx="27120750" cy="1821623"/>
          </a:xfrm>
        </p:grpSpPr>
        <p:sp>
          <p:nvSpPr>
            <p:cNvPr id="9" name="TextBox 9"/>
            <p:cNvSpPr txBox="1"/>
            <p:nvPr/>
          </p:nvSpPr>
          <p:spPr>
            <a:xfrm>
              <a:off x="0" y="1196148"/>
              <a:ext cx="27120750" cy="625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99"/>
                </a:lnSpc>
              </a:pPr>
              <a:endParaR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4250266" y="104775"/>
              <a:ext cx="17745447" cy="1114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000"/>
                </a:lnSpc>
              </a:pPr>
              <a:r>
                <a:rPr lang="en-US" sz="6000" b="1" spc="-60">
                  <a:solidFill>
                    <a:srgbClr val="A2272C"/>
                  </a:solidFill>
                  <a:latin typeface="Bogart Bold"/>
                  <a:ea typeface="Bogart Bold"/>
                  <a:cs typeface="Bogart Bold"/>
                  <a:sym typeface="Bogart Bold"/>
                </a:rPr>
                <a:t>Numerical against Heart Disease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602803" y="9399762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555555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42871" y="2301317"/>
            <a:ext cx="46910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Age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238269" y="2452129"/>
            <a:ext cx="124229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RestingBP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317724" y="5735931"/>
            <a:ext cx="91940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Max HR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347271" y="5735931"/>
            <a:ext cx="146030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Cholesterol </a:t>
            </a: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6851469" cy="3473984"/>
          </a:xfrm>
        </p:grpSpPr>
        <p:sp>
          <p:nvSpPr>
            <p:cNvPr id="3" name="Freeform 3"/>
            <p:cNvSpPr/>
            <p:nvPr/>
          </p:nvSpPr>
          <p:spPr>
            <a:xfrm>
              <a:off x="0" y="-1270"/>
              <a:ext cx="6852739" cy="3472714"/>
            </a:xfrm>
            <a:custGeom>
              <a:avLst/>
              <a:gdLst/>
              <a:ahLst/>
              <a:cxnLst/>
              <a:rect l="l" t="t" r="r" b="b"/>
              <a:pathLst>
                <a:path w="6852739" h="3472714">
                  <a:moveTo>
                    <a:pt x="6841309" y="27940"/>
                  </a:moveTo>
                  <a:cubicBezTo>
                    <a:pt x="6832419" y="24130"/>
                    <a:pt x="6823529" y="21590"/>
                    <a:pt x="6814639" y="21590"/>
                  </a:cubicBezTo>
                  <a:cubicBezTo>
                    <a:pt x="6787969" y="20320"/>
                    <a:pt x="6687027" y="20320"/>
                    <a:pt x="6573396" y="17780"/>
                  </a:cubicBezTo>
                  <a:cubicBezTo>
                    <a:pt x="6313667" y="12700"/>
                    <a:pt x="6059349" y="6350"/>
                    <a:pt x="5799620" y="3810"/>
                  </a:cubicBezTo>
                  <a:cubicBezTo>
                    <a:pt x="5588590" y="1270"/>
                    <a:pt x="5382971" y="3810"/>
                    <a:pt x="5171941" y="2540"/>
                  </a:cubicBezTo>
                  <a:cubicBezTo>
                    <a:pt x="5079953" y="2540"/>
                    <a:pt x="4987966" y="0"/>
                    <a:pt x="4895979" y="2540"/>
                  </a:cubicBezTo>
                  <a:cubicBezTo>
                    <a:pt x="4674127" y="10160"/>
                    <a:pt x="4452275" y="11430"/>
                    <a:pt x="4225012" y="8890"/>
                  </a:cubicBezTo>
                  <a:cubicBezTo>
                    <a:pt x="4111380" y="7620"/>
                    <a:pt x="3997749" y="7620"/>
                    <a:pt x="3884117" y="7620"/>
                  </a:cubicBezTo>
                  <a:cubicBezTo>
                    <a:pt x="3678498" y="7620"/>
                    <a:pt x="3472879" y="7620"/>
                    <a:pt x="3267261" y="6350"/>
                  </a:cubicBezTo>
                  <a:cubicBezTo>
                    <a:pt x="3050820" y="5080"/>
                    <a:pt x="918876" y="2540"/>
                    <a:pt x="707846" y="1270"/>
                  </a:cubicBezTo>
                  <a:cubicBezTo>
                    <a:pt x="534693" y="0"/>
                    <a:pt x="366952" y="1270"/>
                    <a:pt x="193799" y="1270"/>
                  </a:cubicBezTo>
                  <a:cubicBezTo>
                    <a:pt x="74756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76461"/>
                    <a:pt x="16510" y="329751"/>
                    <a:pt x="17780" y="480352"/>
                  </a:cubicBezTo>
                  <a:cubicBezTo>
                    <a:pt x="19050" y="633642"/>
                    <a:pt x="17780" y="786931"/>
                    <a:pt x="16510" y="942911"/>
                  </a:cubicBezTo>
                  <a:cubicBezTo>
                    <a:pt x="15240" y="1101579"/>
                    <a:pt x="2540" y="2766254"/>
                    <a:pt x="2540" y="2924922"/>
                  </a:cubicBezTo>
                  <a:cubicBezTo>
                    <a:pt x="2540" y="3080901"/>
                    <a:pt x="1270" y="3236880"/>
                    <a:pt x="0" y="3392859"/>
                  </a:cubicBezTo>
                  <a:cubicBezTo>
                    <a:pt x="0" y="3418104"/>
                    <a:pt x="3810" y="3428264"/>
                    <a:pt x="15240" y="3433344"/>
                  </a:cubicBezTo>
                  <a:cubicBezTo>
                    <a:pt x="22860" y="3437154"/>
                    <a:pt x="31750" y="3439694"/>
                    <a:pt x="40640" y="3440964"/>
                  </a:cubicBezTo>
                  <a:cubicBezTo>
                    <a:pt x="188388" y="3446044"/>
                    <a:pt x="394007" y="3449854"/>
                    <a:pt x="599625" y="3454934"/>
                  </a:cubicBezTo>
                  <a:cubicBezTo>
                    <a:pt x="713257" y="3457474"/>
                    <a:pt x="826888" y="3462554"/>
                    <a:pt x="940520" y="3463824"/>
                  </a:cubicBezTo>
                  <a:cubicBezTo>
                    <a:pt x="1129906" y="3466364"/>
                    <a:pt x="3240205" y="3467634"/>
                    <a:pt x="3429591" y="3468904"/>
                  </a:cubicBezTo>
                  <a:cubicBezTo>
                    <a:pt x="3456646" y="3468904"/>
                    <a:pt x="3483701" y="3468904"/>
                    <a:pt x="3510756" y="3468904"/>
                  </a:cubicBezTo>
                  <a:cubicBezTo>
                    <a:pt x="3640621" y="3468904"/>
                    <a:pt x="3775897" y="3467634"/>
                    <a:pt x="3905761" y="3467634"/>
                  </a:cubicBezTo>
                  <a:cubicBezTo>
                    <a:pt x="4057270" y="3467634"/>
                    <a:pt x="4203367" y="3468904"/>
                    <a:pt x="4354876" y="3468904"/>
                  </a:cubicBezTo>
                  <a:cubicBezTo>
                    <a:pt x="4576728" y="3468904"/>
                    <a:pt x="4803991" y="3468904"/>
                    <a:pt x="5025843" y="3468904"/>
                  </a:cubicBezTo>
                  <a:cubicBezTo>
                    <a:pt x="5231462" y="3468904"/>
                    <a:pt x="5437081" y="3470174"/>
                    <a:pt x="5642700" y="3471444"/>
                  </a:cubicBezTo>
                  <a:cubicBezTo>
                    <a:pt x="5734687" y="3471444"/>
                    <a:pt x="5832086" y="3472714"/>
                    <a:pt x="5924073" y="3472714"/>
                  </a:cubicBezTo>
                  <a:cubicBezTo>
                    <a:pt x="6221680" y="3471444"/>
                    <a:pt x="6513874" y="3465094"/>
                    <a:pt x="6791779" y="3465094"/>
                  </a:cubicBezTo>
                  <a:cubicBezTo>
                    <a:pt x="6795589" y="3465094"/>
                    <a:pt x="6800669" y="3462554"/>
                    <a:pt x="6804479" y="3460014"/>
                  </a:cubicBezTo>
                  <a:cubicBezTo>
                    <a:pt x="6809559" y="3456204"/>
                    <a:pt x="6812099" y="3449854"/>
                    <a:pt x="6814639" y="3447314"/>
                  </a:cubicBezTo>
                  <a:cubicBezTo>
                    <a:pt x="6815909" y="3374034"/>
                    <a:pt x="6817179" y="3261084"/>
                    <a:pt x="6818449" y="3148133"/>
                  </a:cubicBezTo>
                  <a:cubicBezTo>
                    <a:pt x="6819719" y="2973329"/>
                    <a:pt x="6829879" y="1295208"/>
                    <a:pt x="6831149" y="1120404"/>
                  </a:cubicBezTo>
                  <a:cubicBezTo>
                    <a:pt x="6831149" y="1015521"/>
                    <a:pt x="6832419" y="910639"/>
                    <a:pt x="6833689" y="805756"/>
                  </a:cubicBezTo>
                  <a:cubicBezTo>
                    <a:pt x="6834959" y="692806"/>
                    <a:pt x="6836229" y="579856"/>
                    <a:pt x="6838769" y="466905"/>
                  </a:cubicBezTo>
                  <a:cubicBezTo>
                    <a:pt x="6840039" y="399673"/>
                    <a:pt x="6840039" y="329751"/>
                    <a:pt x="6845119" y="262519"/>
                  </a:cubicBezTo>
                  <a:cubicBezTo>
                    <a:pt x="6850199" y="181840"/>
                    <a:pt x="6852739" y="103850"/>
                    <a:pt x="6851469" y="44450"/>
                  </a:cubicBezTo>
                  <a:cubicBezTo>
                    <a:pt x="6851469" y="38100"/>
                    <a:pt x="6847659" y="30480"/>
                    <a:pt x="6841309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42990" y="6089405"/>
            <a:ext cx="478873" cy="375117"/>
            <a:chOff x="0" y="0"/>
            <a:chExt cx="457200" cy="358140"/>
          </a:xfrm>
        </p:grpSpPr>
        <p:sp>
          <p:nvSpPr>
            <p:cNvPr id="5" name="Freeform 5"/>
            <p:cNvSpPr/>
            <p:nvPr/>
          </p:nvSpPr>
          <p:spPr>
            <a:xfrm>
              <a:off x="48260" y="48260"/>
              <a:ext cx="359410" cy="259080"/>
            </a:xfrm>
            <a:custGeom>
              <a:avLst/>
              <a:gdLst/>
              <a:ahLst/>
              <a:cxnLst/>
              <a:rect l="l" t="t" r="r" b="b"/>
              <a:pathLst>
                <a:path w="359410" h="259080">
                  <a:moveTo>
                    <a:pt x="44450" y="96520"/>
                  </a:moveTo>
                  <a:cubicBezTo>
                    <a:pt x="160020" y="201930"/>
                    <a:pt x="165100" y="194310"/>
                    <a:pt x="176530" y="184150"/>
                  </a:cubicBezTo>
                  <a:cubicBezTo>
                    <a:pt x="207010" y="157480"/>
                    <a:pt x="280670" y="33020"/>
                    <a:pt x="312420" y="11430"/>
                  </a:cubicBezTo>
                  <a:cubicBezTo>
                    <a:pt x="323850" y="3810"/>
                    <a:pt x="334010" y="0"/>
                    <a:pt x="341630" y="2540"/>
                  </a:cubicBezTo>
                  <a:cubicBezTo>
                    <a:pt x="349250" y="3810"/>
                    <a:pt x="356870" y="13970"/>
                    <a:pt x="358140" y="20320"/>
                  </a:cubicBezTo>
                  <a:cubicBezTo>
                    <a:pt x="359410" y="26670"/>
                    <a:pt x="356870" y="38100"/>
                    <a:pt x="351790" y="43180"/>
                  </a:cubicBezTo>
                  <a:cubicBezTo>
                    <a:pt x="346710" y="48260"/>
                    <a:pt x="336550" y="53340"/>
                    <a:pt x="328930" y="52070"/>
                  </a:cubicBezTo>
                  <a:cubicBezTo>
                    <a:pt x="321310" y="50800"/>
                    <a:pt x="308610" y="36830"/>
                    <a:pt x="307340" y="29210"/>
                  </a:cubicBezTo>
                  <a:cubicBezTo>
                    <a:pt x="306070" y="22860"/>
                    <a:pt x="309880" y="11430"/>
                    <a:pt x="316230" y="7620"/>
                  </a:cubicBezTo>
                  <a:cubicBezTo>
                    <a:pt x="322580" y="2540"/>
                    <a:pt x="340360" y="0"/>
                    <a:pt x="346710" y="5080"/>
                  </a:cubicBezTo>
                  <a:cubicBezTo>
                    <a:pt x="353060" y="10160"/>
                    <a:pt x="356870" y="26670"/>
                    <a:pt x="353060" y="41910"/>
                  </a:cubicBezTo>
                  <a:cubicBezTo>
                    <a:pt x="342900" y="80010"/>
                    <a:pt x="251460" y="181610"/>
                    <a:pt x="213360" y="218440"/>
                  </a:cubicBezTo>
                  <a:cubicBezTo>
                    <a:pt x="191770" y="238760"/>
                    <a:pt x="176530" y="259080"/>
                    <a:pt x="156210" y="259080"/>
                  </a:cubicBezTo>
                  <a:cubicBezTo>
                    <a:pt x="134620" y="259080"/>
                    <a:pt x="109220" y="233680"/>
                    <a:pt x="86360" y="214630"/>
                  </a:cubicBezTo>
                  <a:cubicBezTo>
                    <a:pt x="58420" y="191770"/>
                    <a:pt x="8890" y="148590"/>
                    <a:pt x="2540" y="124460"/>
                  </a:cubicBezTo>
                  <a:cubicBezTo>
                    <a:pt x="0" y="111760"/>
                    <a:pt x="3810" y="96520"/>
                    <a:pt x="11430" y="91440"/>
                  </a:cubicBezTo>
                  <a:cubicBezTo>
                    <a:pt x="19050" y="86360"/>
                    <a:pt x="44450" y="96520"/>
                    <a:pt x="44450" y="9652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</p:grpSp>
      <p:sp>
        <p:nvSpPr>
          <p:cNvPr id="6" name="Freeform 6"/>
          <p:cNvSpPr/>
          <p:nvPr/>
        </p:nvSpPr>
        <p:spPr>
          <a:xfrm flipH="1">
            <a:off x="15309449" y="1720930"/>
            <a:ext cx="1223079" cy="1990218"/>
          </a:xfrm>
          <a:custGeom>
            <a:avLst/>
            <a:gdLst/>
            <a:ahLst/>
            <a:cxnLst/>
            <a:rect l="l" t="t" r="r" b="b"/>
            <a:pathLst>
              <a:path w="1223079" h="1990218">
                <a:moveTo>
                  <a:pt x="1223080" y="0"/>
                </a:moveTo>
                <a:lnTo>
                  <a:pt x="0" y="0"/>
                </a:lnTo>
                <a:lnTo>
                  <a:pt x="0" y="1990218"/>
                </a:lnTo>
                <a:lnTo>
                  <a:pt x="1223080" y="1990218"/>
                </a:lnTo>
                <a:lnTo>
                  <a:pt x="122308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452688" y="2716039"/>
            <a:ext cx="8087034" cy="5345146"/>
            <a:chOff x="0" y="0"/>
            <a:chExt cx="10782712" cy="7126861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0782712" cy="7126861"/>
              <a:chOff x="0" y="0"/>
              <a:chExt cx="4271559" cy="2823298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1270"/>
                <a:ext cx="4272829" cy="2822028"/>
              </a:xfrm>
              <a:custGeom>
                <a:avLst/>
                <a:gdLst/>
                <a:ahLst/>
                <a:cxnLst/>
                <a:rect l="l" t="t" r="r" b="b"/>
                <a:pathLst>
                  <a:path w="4272829" h="2822028">
                    <a:moveTo>
                      <a:pt x="4261399" y="27940"/>
                    </a:moveTo>
                    <a:cubicBezTo>
                      <a:pt x="4252509" y="24130"/>
                      <a:pt x="4243619" y="21590"/>
                      <a:pt x="4234729" y="21590"/>
                    </a:cubicBezTo>
                    <a:cubicBezTo>
                      <a:pt x="4208059" y="20320"/>
                      <a:pt x="4144972" y="20320"/>
                      <a:pt x="4074918" y="17780"/>
                    </a:cubicBezTo>
                    <a:cubicBezTo>
                      <a:pt x="3914794" y="12700"/>
                      <a:pt x="3758006" y="6350"/>
                      <a:pt x="3597882" y="3810"/>
                    </a:cubicBezTo>
                    <a:cubicBezTo>
                      <a:pt x="3467781" y="1270"/>
                      <a:pt x="3341016" y="3810"/>
                      <a:pt x="3210915" y="2540"/>
                    </a:cubicBezTo>
                    <a:cubicBezTo>
                      <a:pt x="3154204" y="2540"/>
                      <a:pt x="3097494" y="0"/>
                      <a:pt x="3040783" y="2540"/>
                    </a:cubicBezTo>
                    <a:cubicBezTo>
                      <a:pt x="2904010" y="10160"/>
                      <a:pt x="2767238" y="11430"/>
                      <a:pt x="2627129" y="8890"/>
                    </a:cubicBezTo>
                    <a:cubicBezTo>
                      <a:pt x="2557075" y="7620"/>
                      <a:pt x="2487020" y="7620"/>
                      <a:pt x="2416966" y="7620"/>
                    </a:cubicBezTo>
                    <a:cubicBezTo>
                      <a:pt x="2290201" y="7620"/>
                      <a:pt x="2163436" y="7620"/>
                      <a:pt x="2036671" y="6350"/>
                    </a:cubicBezTo>
                    <a:cubicBezTo>
                      <a:pt x="1903235" y="5080"/>
                      <a:pt x="588883" y="2540"/>
                      <a:pt x="458782" y="1270"/>
                    </a:cubicBezTo>
                    <a:cubicBezTo>
                      <a:pt x="352032" y="0"/>
                      <a:pt x="248619" y="1270"/>
                      <a:pt x="141870" y="1270"/>
                    </a:cubicBezTo>
                    <a:cubicBezTo>
                      <a:pt x="68479" y="1270"/>
                      <a:pt x="33020" y="3810"/>
                      <a:pt x="5080" y="5080"/>
                    </a:cubicBezTo>
                    <a:cubicBezTo>
                      <a:pt x="3810" y="5080"/>
                      <a:pt x="2540" y="7620"/>
                      <a:pt x="0" y="8890"/>
                    </a:cubicBezTo>
                    <a:cubicBezTo>
                      <a:pt x="1270" y="21590"/>
                      <a:pt x="3810" y="34290"/>
                      <a:pt x="5080" y="46990"/>
                    </a:cubicBezTo>
                    <a:cubicBezTo>
                      <a:pt x="15240" y="154944"/>
                      <a:pt x="16510" y="278402"/>
                      <a:pt x="17780" y="399694"/>
                    </a:cubicBezTo>
                    <a:cubicBezTo>
                      <a:pt x="19050" y="523152"/>
                      <a:pt x="17780" y="646610"/>
                      <a:pt x="16510" y="772234"/>
                    </a:cubicBezTo>
                    <a:cubicBezTo>
                      <a:pt x="15240" y="900023"/>
                      <a:pt x="2540" y="2240733"/>
                      <a:pt x="2540" y="2368523"/>
                    </a:cubicBezTo>
                    <a:cubicBezTo>
                      <a:pt x="2540" y="2494146"/>
                      <a:pt x="1270" y="2619770"/>
                      <a:pt x="0" y="2745394"/>
                    </a:cubicBezTo>
                    <a:cubicBezTo>
                      <a:pt x="0" y="2767418"/>
                      <a:pt x="3810" y="2777578"/>
                      <a:pt x="15240" y="2782658"/>
                    </a:cubicBezTo>
                    <a:cubicBezTo>
                      <a:pt x="22860" y="2786468"/>
                      <a:pt x="31750" y="2789008"/>
                      <a:pt x="40640" y="2790278"/>
                    </a:cubicBezTo>
                    <a:cubicBezTo>
                      <a:pt x="138533" y="2795358"/>
                      <a:pt x="265298" y="2799168"/>
                      <a:pt x="392063" y="2804248"/>
                    </a:cubicBezTo>
                    <a:cubicBezTo>
                      <a:pt x="462118" y="2806788"/>
                      <a:pt x="532172" y="2811868"/>
                      <a:pt x="602226" y="2813138"/>
                    </a:cubicBezTo>
                    <a:cubicBezTo>
                      <a:pt x="718983" y="2815678"/>
                      <a:pt x="2019992" y="2816948"/>
                      <a:pt x="2136749" y="2818218"/>
                    </a:cubicBezTo>
                    <a:cubicBezTo>
                      <a:pt x="2153428" y="2818218"/>
                      <a:pt x="2170108" y="2818218"/>
                      <a:pt x="2186788" y="2818218"/>
                    </a:cubicBezTo>
                    <a:cubicBezTo>
                      <a:pt x="2266850" y="2818218"/>
                      <a:pt x="2350248" y="2816948"/>
                      <a:pt x="2430310" y="2816948"/>
                    </a:cubicBezTo>
                    <a:cubicBezTo>
                      <a:pt x="2523716" y="2816948"/>
                      <a:pt x="2613785" y="2818218"/>
                      <a:pt x="2707191" y="2818218"/>
                    </a:cubicBezTo>
                    <a:cubicBezTo>
                      <a:pt x="2843964" y="2818218"/>
                      <a:pt x="2984072" y="2818218"/>
                      <a:pt x="3120845" y="2818218"/>
                    </a:cubicBezTo>
                    <a:cubicBezTo>
                      <a:pt x="3247610" y="2818218"/>
                      <a:pt x="3374375" y="2819488"/>
                      <a:pt x="3501140" y="2820758"/>
                    </a:cubicBezTo>
                    <a:cubicBezTo>
                      <a:pt x="3557850" y="2820758"/>
                      <a:pt x="3617897" y="2822028"/>
                      <a:pt x="3674607" y="2822028"/>
                    </a:cubicBezTo>
                    <a:cubicBezTo>
                      <a:pt x="3858083" y="2820758"/>
                      <a:pt x="4038223" y="2814408"/>
                      <a:pt x="4211869" y="2814408"/>
                    </a:cubicBezTo>
                    <a:cubicBezTo>
                      <a:pt x="4215679" y="2814408"/>
                      <a:pt x="4220759" y="2811868"/>
                      <a:pt x="4224569" y="2809328"/>
                    </a:cubicBezTo>
                    <a:cubicBezTo>
                      <a:pt x="4229649" y="2805518"/>
                      <a:pt x="4232189" y="2799168"/>
                      <a:pt x="4234729" y="2796628"/>
                    </a:cubicBezTo>
                    <a:cubicBezTo>
                      <a:pt x="4235999" y="2730232"/>
                      <a:pt x="4237269" y="2639263"/>
                      <a:pt x="4238539" y="2548295"/>
                    </a:cubicBezTo>
                    <a:cubicBezTo>
                      <a:pt x="4239809" y="2407509"/>
                      <a:pt x="4249969" y="1055970"/>
                      <a:pt x="4251239" y="915185"/>
                    </a:cubicBezTo>
                    <a:cubicBezTo>
                      <a:pt x="4251239" y="830714"/>
                      <a:pt x="4252509" y="746242"/>
                      <a:pt x="4253779" y="661771"/>
                    </a:cubicBezTo>
                    <a:cubicBezTo>
                      <a:pt x="4255049" y="570802"/>
                      <a:pt x="4256319" y="479833"/>
                      <a:pt x="4258859" y="388864"/>
                    </a:cubicBezTo>
                    <a:cubicBezTo>
                      <a:pt x="4260129" y="334716"/>
                      <a:pt x="4260129" y="278402"/>
                      <a:pt x="4265209" y="224254"/>
                    </a:cubicBezTo>
                    <a:cubicBezTo>
                      <a:pt x="4270289" y="159276"/>
                      <a:pt x="4272829" y="96464"/>
                      <a:pt x="4271559" y="44450"/>
                    </a:cubicBezTo>
                    <a:cubicBezTo>
                      <a:pt x="4271559" y="38100"/>
                      <a:pt x="4267749" y="30480"/>
                      <a:pt x="4261399" y="27940"/>
                    </a:cubicBezTo>
                    <a:close/>
                  </a:path>
                </a:pathLst>
              </a:custGeom>
              <a:solidFill>
                <a:srgbClr val="EDEDED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869636" y="481466"/>
              <a:ext cx="9333737" cy="6232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 b="1" u="sng">
                  <a:solidFill>
                    <a:srgbClr val="555555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Inference made from the data</a:t>
              </a:r>
              <a:r>
                <a:rPr lang="en-US" sz="2799" b="1">
                  <a:solidFill>
                    <a:srgbClr val="555555"/>
                  </a:solidFill>
                  <a:latin typeface="Quicksand Semi-Bold"/>
                  <a:ea typeface="Quicksand Semi-Bold"/>
                  <a:cs typeface="Quicksand Semi-Bold"/>
                  <a:sym typeface="Quicksand Semi-Bold"/>
                </a:rPr>
                <a:t> </a:t>
              </a:r>
            </a:p>
            <a:p>
              <a:pPr algn="l">
                <a:lnSpc>
                  <a:spcPts val="3359"/>
                </a:lnSpc>
              </a:pPr>
              <a:r>
                <a:rPr lang="en-US" sz="2799" b="1">
                  <a:solidFill>
                    <a:srgbClr val="555555"/>
                  </a:solidFill>
                  <a:latin typeface="Quicksand Semi-Bold"/>
                  <a:ea typeface="Quicksand Semi-Bold"/>
                  <a:cs typeface="Quicksand Semi-Bold"/>
                  <a:sym typeface="Quicksand Semi-Bold"/>
                </a:rPr>
                <a:t>The older people get, the more likely of heart disease</a:t>
              </a:r>
            </a:p>
            <a:p>
              <a:pPr algn="l">
                <a:lnSpc>
                  <a:spcPts val="3359"/>
                </a:lnSpc>
              </a:pPr>
              <a:endParaRPr lang="en-US" sz="2799" b="1">
                <a:solidFill>
                  <a:srgbClr val="555555"/>
                </a:solidFill>
                <a:latin typeface="Quicksand Semi-Bold"/>
                <a:ea typeface="Quicksand Semi-Bold"/>
                <a:cs typeface="Quicksand Semi-Bold"/>
                <a:sym typeface="Quicksand Semi-Bold"/>
              </a:endParaRPr>
            </a:p>
            <a:p>
              <a:pPr algn="l">
                <a:lnSpc>
                  <a:spcPts val="3359"/>
                </a:lnSpc>
              </a:pPr>
              <a:r>
                <a:rPr lang="en-US" sz="2799" b="1">
                  <a:solidFill>
                    <a:srgbClr val="555555"/>
                  </a:solidFill>
                  <a:latin typeface="Quicksand Semi-Bold"/>
                  <a:ea typeface="Quicksand Semi-Bold"/>
                  <a:cs typeface="Quicksand Semi-Bold"/>
                  <a:sym typeface="Quicksand Semi-Bold"/>
                </a:rPr>
                <a:t>Max Heart Rate plays a role in heart disease detection</a:t>
              </a:r>
            </a:p>
            <a:p>
              <a:pPr algn="l">
                <a:lnSpc>
                  <a:spcPts val="3359"/>
                </a:lnSpc>
              </a:pPr>
              <a:endParaRPr lang="en-US" sz="2799" b="1">
                <a:solidFill>
                  <a:srgbClr val="555555"/>
                </a:solidFill>
                <a:latin typeface="Quicksand Semi-Bold"/>
                <a:ea typeface="Quicksand Semi-Bold"/>
                <a:cs typeface="Quicksand Semi-Bold"/>
                <a:sym typeface="Quicksand Semi-Bold"/>
              </a:endParaRPr>
            </a:p>
            <a:p>
              <a:pPr algn="l">
                <a:lnSpc>
                  <a:spcPts val="3359"/>
                </a:lnSpc>
              </a:pPr>
              <a:endParaRPr lang="en-US" sz="2799" b="1">
                <a:solidFill>
                  <a:srgbClr val="555555"/>
                </a:solidFill>
                <a:latin typeface="Quicksand Semi-Bold"/>
                <a:ea typeface="Quicksand Semi-Bold"/>
                <a:cs typeface="Quicksand Semi-Bold"/>
                <a:sym typeface="Quicksand Semi-Bold"/>
              </a:endParaRPr>
            </a:p>
            <a:p>
              <a:pPr algn="l">
                <a:lnSpc>
                  <a:spcPts val="3480"/>
                </a:lnSpc>
              </a:pPr>
              <a:endParaRPr lang="en-US" sz="2799" b="1">
                <a:solidFill>
                  <a:srgbClr val="555555"/>
                </a:solidFill>
                <a:latin typeface="Quicksand Semi-Bold"/>
                <a:ea typeface="Quicksand Semi-Bold"/>
                <a:cs typeface="Quicksand Semi-Bold"/>
                <a:sym typeface="Quicksand Semi-Bold"/>
              </a:endParaRPr>
            </a:p>
            <a:p>
              <a:pPr algn="l">
                <a:lnSpc>
                  <a:spcPts val="3480"/>
                </a:lnSpc>
              </a:pPr>
              <a:r>
                <a:rPr lang="en-US" sz="2900" b="1">
                  <a:solidFill>
                    <a:srgbClr val="555555"/>
                  </a:solidFill>
                  <a:latin typeface="Quicksand Semi-Bold"/>
                  <a:ea typeface="Quicksand Semi-Bold"/>
                  <a:cs typeface="Quicksand Semi-Bold"/>
                  <a:sym typeface="Quicksand Semi-Bold"/>
                </a:rPr>
                <a:t> </a:t>
              </a:r>
            </a:p>
            <a:p>
              <a:pPr algn="l">
                <a:lnSpc>
                  <a:spcPts val="3480"/>
                </a:lnSpc>
              </a:pPr>
              <a:endParaRPr lang="en-US" sz="2900" b="1">
                <a:solidFill>
                  <a:srgbClr val="555555"/>
                </a:solidFill>
                <a:latin typeface="Quicksand Semi-Bold"/>
                <a:ea typeface="Quicksand Semi-Bold"/>
                <a:cs typeface="Quicksand Semi-Bold"/>
                <a:sym typeface="Quicksand Semi-Bold"/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>
            <a:off x="10768914" y="3954356"/>
            <a:ext cx="3027023" cy="3619267"/>
          </a:xfrm>
          <a:custGeom>
            <a:avLst/>
            <a:gdLst/>
            <a:ahLst/>
            <a:cxnLst/>
            <a:rect l="l" t="t" r="r" b="b"/>
            <a:pathLst>
              <a:path w="3027023" h="3619267">
                <a:moveTo>
                  <a:pt x="0" y="0"/>
                </a:moveTo>
                <a:lnTo>
                  <a:pt x="3027024" y="0"/>
                </a:lnTo>
                <a:lnTo>
                  <a:pt x="3027024" y="3619267"/>
                </a:lnTo>
                <a:lnTo>
                  <a:pt x="0" y="36192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-1026281" y="1349822"/>
            <a:ext cx="20340563" cy="1366217"/>
            <a:chOff x="0" y="0"/>
            <a:chExt cx="27120750" cy="1821623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196148"/>
              <a:ext cx="27120750" cy="625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99"/>
                </a:lnSpc>
              </a:pPr>
              <a:endParaRPr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4250266" y="104775"/>
              <a:ext cx="17745447" cy="1114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000"/>
                </a:lnSpc>
              </a:pPr>
              <a:r>
                <a:rPr lang="en-US" sz="6000" b="1" spc="-60">
                  <a:solidFill>
                    <a:srgbClr val="A2272C"/>
                  </a:solidFill>
                  <a:latin typeface="Bogart Bold"/>
                  <a:ea typeface="Bogart Bold"/>
                  <a:cs typeface="Bogart Bold"/>
                  <a:sym typeface="Bogart Bold"/>
                </a:rPr>
                <a:t>Numerical against Heart Disease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602803" y="9399762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555555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318138" y="5469879"/>
            <a:ext cx="2817136" cy="807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Low Heart Rate: indicates good cardiovascular fitness. Thus a healthy heart </a:t>
            </a:r>
          </a:p>
        </p:txBody>
      </p:sp>
      <p:sp>
        <p:nvSpPr>
          <p:cNvPr id="17" name="Freeform 17"/>
          <p:cNvSpPr/>
          <p:nvPr/>
        </p:nvSpPr>
        <p:spPr>
          <a:xfrm rot="-2809925" flipH="1">
            <a:off x="13917997" y="6448461"/>
            <a:ext cx="800281" cy="734804"/>
          </a:xfrm>
          <a:custGeom>
            <a:avLst/>
            <a:gdLst/>
            <a:ahLst/>
            <a:cxnLst/>
            <a:rect l="l" t="t" r="r" b="b"/>
            <a:pathLst>
              <a:path w="800281" h="734804">
                <a:moveTo>
                  <a:pt x="800281" y="0"/>
                </a:moveTo>
                <a:lnTo>
                  <a:pt x="0" y="0"/>
                </a:lnTo>
                <a:lnTo>
                  <a:pt x="0" y="734803"/>
                </a:lnTo>
                <a:lnTo>
                  <a:pt x="800281" y="734803"/>
                </a:lnTo>
                <a:lnTo>
                  <a:pt x="80028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14658" y="-56723"/>
            <a:ext cx="20763012" cy="10400446"/>
            <a:chOff x="0" y="0"/>
            <a:chExt cx="27684017" cy="13867262"/>
          </a:xfrm>
        </p:grpSpPr>
        <p:sp>
          <p:nvSpPr>
            <p:cNvPr id="3" name="Freeform 3"/>
            <p:cNvSpPr/>
            <p:nvPr/>
          </p:nvSpPr>
          <p:spPr>
            <a:xfrm>
              <a:off x="0" y="50421"/>
              <a:ext cx="13842008" cy="13816841"/>
            </a:xfrm>
            <a:custGeom>
              <a:avLst/>
              <a:gdLst/>
              <a:ahLst/>
              <a:cxnLst/>
              <a:rect l="l" t="t" r="r" b="b"/>
              <a:pathLst>
                <a:path w="13842008" h="13816841">
                  <a:moveTo>
                    <a:pt x="0" y="0"/>
                  </a:moveTo>
                  <a:lnTo>
                    <a:pt x="13842008" y="0"/>
                  </a:lnTo>
                  <a:lnTo>
                    <a:pt x="13842008" y="13816841"/>
                  </a:lnTo>
                  <a:lnTo>
                    <a:pt x="0" y="1381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842008" y="0"/>
              <a:ext cx="13842008" cy="13816841"/>
            </a:xfrm>
            <a:custGeom>
              <a:avLst/>
              <a:gdLst/>
              <a:ahLst/>
              <a:cxnLst/>
              <a:rect l="l" t="t" r="r" b="b"/>
              <a:pathLst>
                <a:path w="13842008" h="13816841">
                  <a:moveTo>
                    <a:pt x="0" y="0"/>
                  </a:moveTo>
                  <a:lnTo>
                    <a:pt x="13842009" y="0"/>
                  </a:lnTo>
                  <a:lnTo>
                    <a:pt x="13842009" y="13816841"/>
                  </a:lnTo>
                  <a:lnTo>
                    <a:pt x="0" y="1381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rot="-926790">
            <a:off x="-1511868" y="1767696"/>
            <a:ext cx="4951284" cy="3582929"/>
          </a:xfrm>
          <a:custGeom>
            <a:avLst/>
            <a:gdLst/>
            <a:ahLst/>
            <a:cxnLst/>
            <a:rect l="l" t="t" r="r" b="b"/>
            <a:pathLst>
              <a:path w="4951284" h="3582929">
                <a:moveTo>
                  <a:pt x="0" y="0"/>
                </a:moveTo>
                <a:lnTo>
                  <a:pt x="4951284" y="0"/>
                </a:lnTo>
                <a:lnTo>
                  <a:pt x="4951284" y="3582929"/>
                </a:lnTo>
                <a:lnTo>
                  <a:pt x="0" y="35829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885698">
            <a:off x="13862211" y="5744975"/>
            <a:ext cx="4046173" cy="4837816"/>
          </a:xfrm>
          <a:custGeom>
            <a:avLst/>
            <a:gdLst/>
            <a:ahLst/>
            <a:cxnLst/>
            <a:rect l="l" t="t" r="r" b="b"/>
            <a:pathLst>
              <a:path w="4046173" h="4837816">
                <a:moveTo>
                  <a:pt x="0" y="0"/>
                </a:moveTo>
                <a:lnTo>
                  <a:pt x="4046173" y="0"/>
                </a:lnTo>
                <a:lnTo>
                  <a:pt x="4046173" y="4837815"/>
                </a:lnTo>
                <a:lnTo>
                  <a:pt x="0" y="48378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809845">
            <a:off x="12390212" y="7876784"/>
            <a:ext cx="1421939" cy="2313807"/>
          </a:xfrm>
          <a:custGeom>
            <a:avLst/>
            <a:gdLst/>
            <a:ahLst/>
            <a:cxnLst/>
            <a:rect l="l" t="t" r="r" b="b"/>
            <a:pathLst>
              <a:path w="1421939" h="2313807">
                <a:moveTo>
                  <a:pt x="0" y="0"/>
                </a:moveTo>
                <a:lnTo>
                  <a:pt x="1421939" y="0"/>
                </a:lnTo>
                <a:lnTo>
                  <a:pt x="1421939" y="2313807"/>
                </a:lnTo>
                <a:lnTo>
                  <a:pt x="0" y="23138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434729">
            <a:off x="349751" y="-351383"/>
            <a:ext cx="1982662" cy="1687065"/>
          </a:xfrm>
          <a:custGeom>
            <a:avLst/>
            <a:gdLst/>
            <a:ahLst/>
            <a:cxnLst/>
            <a:rect l="l" t="t" r="r" b="b"/>
            <a:pathLst>
              <a:path w="1982662" h="1687065">
                <a:moveTo>
                  <a:pt x="0" y="0"/>
                </a:moveTo>
                <a:lnTo>
                  <a:pt x="1982663" y="0"/>
                </a:lnTo>
                <a:lnTo>
                  <a:pt x="1982663" y="1687066"/>
                </a:lnTo>
                <a:lnTo>
                  <a:pt x="0" y="16870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2946191">
            <a:off x="15536132" y="2718063"/>
            <a:ext cx="1704989" cy="2220830"/>
          </a:xfrm>
          <a:custGeom>
            <a:avLst/>
            <a:gdLst/>
            <a:ahLst/>
            <a:cxnLst/>
            <a:rect l="l" t="t" r="r" b="b"/>
            <a:pathLst>
              <a:path w="1704989" h="2220830">
                <a:moveTo>
                  <a:pt x="0" y="0"/>
                </a:moveTo>
                <a:lnTo>
                  <a:pt x="1704989" y="0"/>
                </a:lnTo>
                <a:lnTo>
                  <a:pt x="1704989" y="2220830"/>
                </a:lnTo>
                <a:lnTo>
                  <a:pt x="0" y="2220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23589" b="-79771"/>
            </a:stretch>
          </a:blipFill>
        </p:spPr>
      </p:sp>
      <p:sp>
        <p:nvSpPr>
          <p:cNvPr id="10" name="Freeform 10"/>
          <p:cNvSpPr/>
          <p:nvPr/>
        </p:nvSpPr>
        <p:spPr>
          <a:xfrm rot="-3531975">
            <a:off x="17365098" y="2318026"/>
            <a:ext cx="1408645" cy="1321935"/>
          </a:xfrm>
          <a:custGeom>
            <a:avLst/>
            <a:gdLst/>
            <a:ahLst/>
            <a:cxnLst/>
            <a:rect l="l" t="t" r="r" b="b"/>
            <a:pathLst>
              <a:path w="1408645" h="1321935">
                <a:moveTo>
                  <a:pt x="0" y="0"/>
                </a:moveTo>
                <a:lnTo>
                  <a:pt x="1408644" y="0"/>
                </a:lnTo>
                <a:lnTo>
                  <a:pt x="1408644" y="1321936"/>
                </a:lnTo>
                <a:lnTo>
                  <a:pt x="0" y="13219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68858" t="-92879" r="-122806" b="-109134"/>
            </a:stretch>
          </a:blipFill>
        </p:spPr>
      </p:sp>
      <p:sp>
        <p:nvSpPr>
          <p:cNvPr id="11" name="Freeform 11"/>
          <p:cNvSpPr/>
          <p:nvPr/>
        </p:nvSpPr>
        <p:spPr>
          <a:xfrm rot="2035113">
            <a:off x="16526017" y="4482663"/>
            <a:ext cx="1875298" cy="1064306"/>
          </a:xfrm>
          <a:custGeom>
            <a:avLst/>
            <a:gdLst/>
            <a:ahLst/>
            <a:cxnLst/>
            <a:rect l="l" t="t" r="r" b="b"/>
            <a:pathLst>
              <a:path w="1875298" h="1064306">
                <a:moveTo>
                  <a:pt x="0" y="0"/>
                </a:moveTo>
                <a:lnTo>
                  <a:pt x="1875298" y="0"/>
                </a:lnTo>
                <a:lnTo>
                  <a:pt x="1875298" y="1064306"/>
                </a:lnTo>
                <a:lnTo>
                  <a:pt x="0" y="1064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5893" r="-128308" b="-275120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352779" y="9258300"/>
            <a:ext cx="1274852" cy="1469930"/>
          </a:xfrm>
          <a:custGeom>
            <a:avLst/>
            <a:gdLst/>
            <a:ahLst/>
            <a:cxnLst/>
            <a:rect l="l" t="t" r="r" b="b"/>
            <a:pathLst>
              <a:path w="1274852" h="1469930">
                <a:moveTo>
                  <a:pt x="0" y="0"/>
                </a:moveTo>
                <a:lnTo>
                  <a:pt x="1274852" y="0"/>
                </a:lnTo>
                <a:lnTo>
                  <a:pt x="1274852" y="1469930"/>
                </a:lnTo>
                <a:lnTo>
                  <a:pt x="0" y="14699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12551" t="-12414" b="-83742"/>
            </a:stretch>
          </a:blipFill>
        </p:spPr>
      </p:sp>
      <p:sp>
        <p:nvSpPr>
          <p:cNvPr id="13" name="Freeform 13"/>
          <p:cNvSpPr/>
          <p:nvPr/>
        </p:nvSpPr>
        <p:spPr>
          <a:xfrm rot="6029703">
            <a:off x="2717404" y="5262029"/>
            <a:ext cx="1622692" cy="1346362"/>
          </a:xfrm>
          <a:custGeom>
            <a:avLst/>
            <a:gdLst/>
            <a:ahLst/>
            <a:cxnLst/>
            <a:rect l="l" t="t" r="r" b="b"/>
            <a:pathLst>
              <a:path w="1622692" h="1346362">
                <a:moveTo>
                  <a:pt x="0" y="0"/>
                </a:moveTo>
                <a:lnTo>
                  <a:pt x="1622692" y="0"/>
                </a:lnTo>
                <a:lnTo>
                  <a:pt x="1622692" y="1346361"/>
                </a:lnTo>
                <a:lnTo>
                  <a:pt x="0" y="13463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73076"/>
            </a:stretch>
          </a:blipFill>
        </p:spPr>
      </p:sp>
      <p:sp>
        <p:nvSpPr>
          <p:cNvPr id="14" name="Freeform 14"/>
          <p:cNvSpPr/>
          <p:nvPr/>
        </p:nvSpPr>
        <p:spPr>
          <a:xfrm rot="-6531379" flipH="1">
            <a:off x="16079481" y="-392979"/>
            <a:ext cx="2768371" cy="2541868"/>
          </a:xfrm>
          <a:custGeom>
            <a:avLst/>
            <a:gdLst/>
            <a:ahLst/>
            <a:cxnLst/>
            <a:rect l="l" t="t" r="r" b="b"/>
            <a:pathLst>
              <a:path w="2768371" h="2541868">
                <a:moveTo>
                  <a:pt x="2768371" y="0"/>
                </a:moveTo>
                <a:lnTo>
                  <a:pt x="0" y="0"/>
                </a:lnTo>
                <a:lnTo>
                  <a:pt x="0" y="2541868"/>
                </a:lnTo>
                <a:lnTo>
                  <a:pt x="2768371" y="2541868"/>
                </a:lnTo>
                <a:lnTo>
                  <a:pt x="2768371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727857">
            <a:off x="14230461" y="-1658645"/>
            <a:ext cx="1300584" cy="5073200"/>
          </a:xfrm>
          <a:custGeom>
            <a:avLst/>
            <a:gdLst/>
            <a:ahLst/>
            <a:cxnLst/>
            <a:rect l="l" t="t" r="r" b="b"/>
            <a:pathLst>
              <a:path w="1300584" h="5073200">
                <a:moveTo>
                  <a:pt x="0" y="0"/>
                </a:moveTo>
                <a:lnTo>
                  <a:pt x="1300584" y="0"/>
                </a:lnTo>
                <a:lnTo>
                  <a:pt x="1300584" y="5073201"/>
                </a:lnTo>
                <a:lnTo>
                  <a:pt x="0" y="507320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443765">
            <a:off x="-101173" y="7320298"/>
            <a:ext cx="5380825" cy="4304660"/>
          </a:xfrm>
          <a:custGeom>
            <a:avLst/>
            <a:gdLst/>
            <a:ahLst/>
            <a:cxnLst/>
            <a:rect l="l" t="t" r="r" b="b"/>
            <a:pathLst>
              <a:path w="5380825" h="4304660">
                <a:moveTo>
                  <a:pt x="0" y="0"/>
                </a:moveTo>
                <a:lnTo>
                  <a:pt x="5380825" y="0"/>
                </a:lnTo>
                <a:lnTo>
                  <a:pt x="5380825" y="4304660"/>
                </a:lnTo>
                <a:lnTo>
                  <a:pt x="0" y="430466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2999881">
            <a:off x="-468324" y="5104997"/>
            <a:ext cx="2414067" cy="2598311"/>
          </a:xfrm>
          <a:custGeom>
            <a:avLst/>
            <a:gdLst/>
            <a:ahLst/>
            <a:cxnLst/>
            <a:rect l="l" t="t" r="r" b="b"/>
            <a:pathLst>
              <a:path w="2414067" h="2598311">
                <a:moveTo>
                  <a:pt x="0" y="0"/>
                </a:moveTo>
                <a:lnTo>
                  <a:pt x="2414067" y="0"/>
                </a:lnTo>
                <a:lnTo>
                  <a:pt x="2414067" y="2598311"/>
                </a:lnTo>
                <a:lnTo>
                  <a:pt x="0" y="259831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10730274">
            <a:off x="869978" y="-11529552"/>
            <a:ext cx="5626384" cy="13002147"/>
          </a:xfrm>
          <a:custGeom>
            <a:avLst/>
            <a:gdLst/>
            <a:ahLst/>
            <a:cxnLst/>
            <a:rect l="l" t="t" r="r" b="b"/>
            <a:pathLst>
              <a:path w="5626384" h="13002147">
                <a:moveTo>
                  <a:pt x="0" y="0"/>
                </a:moveTo>
                <a:lnTo>
                  <a:pt x="5626384" y="0"/>
                </a:lnTo>
                <a:lnTo>
                  <a:pt x="5626384" y="13002147"/>
                </a:lnTo>
                <a:lnTo>
                  <a:pt x="0" y="1300214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8672599">
            <a:off x="13344644" y="7035132"/>
            <a:ext cx="5626384" cy="13002147"/>
          </a:xfrm>
          <a:custGeom>
            <a:avLst/>
            <a:gdLst/>
            <a:ahLst/>
            <a:cxnLst/>
            <a:rect l="l" t="t" r="r" b="b"/>
            <a:pathLst>
              <a:path w="5626384" h="13002147">
                <a:moveTo>
                  <a:pt x="0" y="0"/>
                </a:moveTo>
                <a:lnTo>
                  <a:pt x="5626383" y="0"/>
                </a:lnTo>
                <a:lnTo>
                  <a:pt x="5626383" y="13002147"/>
                </a:lnTo>
                <a:lnTo>
                  <a:pt x="0" y="1300214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842625">
            <a:off x="15370375" y="-732108"/>
            <a:ext cx="1316476" cy="3287697"/>
          </a:xfrm>
          <a:custGeom>
            <a:avLst/>
            <a:gdLst/>
            <a:ahLst/>
            <a:cxnLst/>
            <a:rect l="l" t="t" r="r" b="b"/>
            <a:pathLst>
              <a:path w="1316476" h="3287697">
                <a:moveTo>
                  <a:pt x="0" y="0"/>
                </a:moveTo>
                <a:lnTo>
                  <a:pt x="1316476" y="0"/>
                </a:lnTo>
                <a:lnTo>
                  <a:pt x="1316476" y="3287697"/>
                </a:lnTo>
                <a:lnTo>
                  <a:pt x="0" y="328769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-3216" t="-112055" r="-324165" b="-183423"/>
            </a:stretch>
          </a:blipFill>
        </p:spPr>
      </p:sp>
      <p:sp>
        <p:nvSpPr>
          <p:cNvPr id="21" name="Freeform 21"/>
          <p:cNvSpPr/>
          <p:nvPr/>
        </p:nvSpPr>
        <p:spPr>
          <a:xfrm rot="-3857920">
            <a:off x="-565313" y="3747308"/>
            <a:ext cx="1316476" cy="3287697"/>
          </a:xfrm>
          <a:custGeom>
            <a:avLst/>
            <a:gdLst/>
            <a:ahLst/>
            <a:cxnLst/>
            <a:rect l="l" t="t" r="r" b="b"/>
            <a:pathLst>
              <a:path w="1316476" h="3287697">
                <a:moveTo>
                  <a:pt x="0" y="0"/>
                </a:moveTo>
                <a:lnTo>
                  <a:pt x="1316476" y="0"/>
                </a:lnTo>
                <a:lnTo>
                  <a:pt x="1316476" y="3287697"/>
                </a:lnTo>
                <a:lnTo>
                  <a:pt x="0" y="328769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-327382" t="-127893" b="-167584"/>
            </a:stretch>
          </a:blipFill>
        </p:spPr>
      </p:sp>
      <p:sp>
        <p:nvSpPr>
          <p:cNvPr id="22" name="Freeform 22"/>
          <p:cNvSpPr/>
          <p:nvPr/>
        </p:nvSpPr>
        <p:spPr>
          <a:xfrm rot="-832289">
            <a:off x="14001237" y="4424110"/>
            <a:ext cx="1386924" cy="1301551"/>
          </a:xfrm>
          <a:custGeom>
            <a:avLst/>
            <a:gdLst/>
            <a:ahLst/>
            <a:cxnLst/>
            <a:rect l="l" t="t" r="r" b="b"/>
            <a:pathLst>
              <a:path w="1386924" h="1301551">
                <a:moveTo>
                  <a:pt x="0" y="0"/>
                </a:moveTo>
                <a:lnTo>
                  <a:pt x="1386923" y="0"/>
                </a:lnTo>
                <a:lnTo>
                  <a:pt x="1386923" y="1301551"/>
                </a:lnTo>
                <a:lnTo>
                  <a:pt x="0" y="13015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68858" t="-92879" r="-122806" b="-109134"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7602803" y="9554178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18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4502821" y="2701264"/>
            <a:ext cx="9362620" cy="4747244"/>
            <a:chOff x="0" y="0"/>
            <a:chExt cx="6851469" cy="3473984"/>
          </a:xfrm>
        </p:grpSpPr>
        <p:sp>
          <p:nvSpPr>
            <p:cNvPr id="25" name="Freeform 25"/>
            <p:cNvSpPr/>
            <p:nvPr/>
          </p:nvSpPr>
          <p:spPr>
            <a:xfrm>
              <a:off x="0" y="-1270"/>
              <a:ext cx="6852739" cy="3472714"/>
            </a:xfrm>
            <a:custGeom>
              <a:avLst/>
              <a:gdLst/>
              <a:ahLst/>
              <a:cxnLst/>
              <a:rect l="l" t="t" r="r" b="b"/>
              <a:pathLst>
                <a:path w="6852739" h="3472714">
                  <a:moveTo>
                    <a:pt x="6841309" y="27940"/>
                  </a:moveTo>
                  <a:cubicBezTo>
                    <a:pt x="6832419" y="24130"/>
                    <a:pt x="6823529" y="21590"/>
                    <a:pt x="6814639" y="21590"/>
                  </a:cubicBezTo>
                  <a:cubicBezTo>
                    <a:pt x="6787969" y="20320"/>
                    <a:pt x="6687027" y="20320"/>
                    <a:pt x="6573396" y="17780"/>
                  </a:cubicBezTo>
                  <a:cubicBezTo>
                    <a:pt x="6313667" y="12700"/>
                    <a:pt x="6059349" y="6350"/>
                    <a:pt x="5799620" y="3810"/>
                  </a:cubicBezTo>
                  <a:cubicBezTo>
                    <a:pt x="5588590" y="1270"/>
                    <a:pt x="5382971" y="3810"/>
                    <a:pt x="5171941" y="2540"/>
                  </a:cubicBezTo>
                  <a:cubicBezTo>
                    <a:pt x="5079953" y="2540"/>
                    <a:pt x="4987966" y="0"/>
                    <a:pt x="4895979" y="2540"/>
                  </a:cubicBezTo>
                  <a:cubicBezTo>
                    <a:pt x="4674127" y="10160"/>
                    <a:pt x="4452275" y="11430"/>
                    <a:pt x="4225012" y="8890"/>
                  </a:cubicBezTo>
                  <a:cubicBezTo>
                    <a:pt x="4111380" y="7620"/>
                    <a:pt x="3997749" y="7620"/>
                    <a:pt x="3884117" y="7620"/>
                  </a:cubicBezTo>
                  <a:cubicBezTo>
                    <a:pt x="3678498" y="7620"/>
                    <a:pt x="3472879" y="7620"/>
                    <a:pt x="3267261" y="6350"/>
                  </a:cubicBezTo>
                  <a:cubicBezTo>
                    <a:pt x="3050820" y="5080"/>
                    <a:pt x="918876" y="2540"/>
                    <a:pt x="707846" y="1270"/>
                  </a:cubicBezTo>
                  <a:cubicBezTo>
                    <a:pt x="534693" y="0"/>
                    <a:pt x="366952" y="1270"/>
                    <a:pt x="193799" y="1270"/>
                  </a:cubicBezTo>
                  <a:cubicBezTo>
                    <a:pt x="74756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76461"/>
                    <a:pt x="16510" y="329751"/>
                    <a:pt x="17780" y="480352"/>
                  </a:cubicBezTo>
                  <a:cubicBezTo>
                    <a:pt x="19050" y="633642"/>
                    <a:pt x="17780" y="786931"/>
                    <a:pt x="16510" y="942911"/>
                  </a:cubicBezTo>
                  <a:cubicBezTo>
                    <a:pt x="15240" y="1101579"/>
                    <a:pt x="2540" y="2766254"/>
                    <a:pt x="2540" y="2924922"/>
                  </a:cubicBezTo>
                  <a:cubicBezTo>
                    <a:pt x="2540" y="3080901"/>
                    <a:pt x="1270" y="3236880"/>
                    <a:pt x="0" y="3392859"/>
                  </a:cubicBezTo>
                  <a:cubicBezTo>
                    <a:pt x="0" y="3418104"/>
                    <a:pt x="3810" y="3428264"/>
                    <a:pt x="15240" y="3433344"/>
                  </a:cubicBezTo>
                  <a:cubicBezTo>
                    <a:pt x="22860" y="3437154"/>
                    <a:pt x="31750" y="3439694"/>
                    <a:pt x="40640" y="3440964"/>
                  </a:cubicBezTo>
                  <a:cubicBezTo>
                    <a:pt x="188388" y="3446044"/>
                    <a:pt x="394007" y="3449854"/>
                    <a:pt x="599625" y="3454934"/>
                  </a:cubicBezTo>
                  <a:cubicBezTo>
                    <a:pt x="713257" y="3457474"/>
                    <a:pt x="826888" y="3462554"/>
                    <a:pt x="940520" y="3463824"/>
                  </a:cubicBezTo>
                  <a:cubicBezTo>
                    <a:pt x="1129906" y="3466364"/>
                    <a:pt x="3240205" y="3467634"/>
                    <a:pt x="3429591" y="3468904"/>
                  </a:cubicBezTo>
                  <a:cubicBezTo>
                    <a:pt x="3456646" y="3468904"/>
                    <a:pt x="3483701" y="3468904"/>
                    <a:pt x="3510756" y="3468904"/>
                  </a:cubicBezTo>
                  <a:cubicBezTo>
                    <a:pt x="3640621" y="3468904"/>
                    <a:pt x="3775897" y="3467634"/>
                    <a:pt x="3905761" y="3467634"/>
                  </a:cubicBezTo>
                  <a:cubicBezTo>
                    <a:pt x="4057270" y="3467634"/>
                    <a:pt x="4203367" y="3468904"/>
                    <a:pt x="4354876" y="3468904"/>
                  </a:cubicBezTo>
                  <a:cubicBezTo>
                    <a:pt x="4576728" y="3468904"/>
                    <a:pt x="4803991" y="3468904"/>
                    <a:pt x="5025843" y="3468904"/>
                  </a:cubicBezTo>
                  <a:cubicBezTo>
                    <a:pt x="5231462" y="3468904"/>
                    <a:pt x="5437081" y="3470174"/>
                    <a:pt x="5642700" y="3471444"/>
                  </a:cubicBezTo>
                  <a:cubicBezTo>
                    <a:pt x="5734687" y="3471444"/>
                    <a:pt x="5832086" y="3472714"/>
                    <a:pt x="5924073" y="3472714"/>
                  </a:cubicBezTo>
                  <a:cubicBezTo>
                    <a:pt x="6221680" y="3471444"/>
                    <a:pt x="6513874" y="3465094"/>
                    <a:pt x="6791779" y="3465094"/>
                  </a:cubicBezTo>
                  <a:cubicBezTo>
                    <a:pt x="6795589" y="3465094"/>
                    <a:pt x="6800669" y="3462554"/>
                    <a:pt x="6804479" y="3460014"/>
                  </a:cubicBezTo>
                  <a:cubicBezTo>
                    <a:pt x="6809559" y="3456204"/>
                    <a:pt x="6812099" y="3449854"/>
                    <a:pt x="6814639" y="3447314"/>
                  </a:cubicBezTo>
                  <a:cubicBezTo>
                    <a:pt x="6815909" y="3374034"/>
                    <a:pt x="6817179" y="3261084"/>
                    <a:pt x="6818449" y="3148133"/>
                  </a:cubicBezTo>
                  <a:cubicBezTo>
                    <a:pt x="6819719" y="2973329"/>
                    <a:pt x="6829879" y="1295208"/>
                    <a:pt x="6831149" y="1120404"/>
                  </a:cubicBezTo>
                  <a:cubicBezTo>
                    <a:pt x="6831149" y="1015521"/>
                    <a:pt x="6832419" y="910639"/>
                    <a:pt x="6833689" y="805756"/>
                  </a:cubicBezTo>
                  <a:cubicBezTo>
                    <a:pt x="6834959" y="692806"/>
                    <a:pt x="6836229" y="579856"/>
                    <a:pt x="6838769" y="466905"/>
                  </a:cubicBezTo>
                  <a:cubicBezTo>
                    <a:pt x="6840039" y="399673"/>
                    <a:pt x="6840039" y="329751"/>
                    <a:pt x="6845119" y="262519"/>
                  </a:cubicBezTo>
                  <a:cubicBezTo>
                    <a:pt x="6850199" y="181840"/>
                    <a:pt x="6852739" y="103850"/>
                    <a:pt x="6851469" y="44450"/>
                  </a:cubicBezTo>
                  <a:cubicBezTo>
                    <a:pt x="6851469" y="38100"/>
                    <a:pt x="6847659" y="30480"/>
                    <a:pt x="6841309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4738857" y="4523387"/>
            <a:ext cx="8890548" cy="950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49"/>
              </a:lnSpc>
            </a:pPr>
            <a:r>
              <a:rPr lang="en-US" sz="5299" b="1">
                <a:solidFill>
                  <a:srgbClr val="555555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Machine Learning </a:t>
            </a: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37506" y="0"/>
            <a:ext cx="20763012" cy="10400446"/>
            <a:chOff x="0" y="0"/>
            <a:chExt cx="27684017" cy="13867262"/>
          </a:xfrm>
        </p:grpSpPr>
        <p:sp>
          <p:nvSpPr>
            <p:cNvPr id="3" name="Freeform 3"/>
            <p:cNvSpPr/>
            <p:nvPr/>
          </p:nvSpPr>
          <p:spPr>
            <a:xfrm>
              <a:off x="0" y="50421"/>
              <a:ext cx="13842008" cy="13816841"/>
            </a:xfrm>
            <a:custGeom>
              <a:avLst/>
              <a:gdLst/>
              <a:ahLst/>
              <a:cxnLst/>
              <a:rect l="l" t="t" r="r" b="b"/>
              <a:pathLst>
                <a:path w="13842008" h="13816841">
                  <a:moveTo>
                    <a:pt x="0" y="0"/>
                  </a:moveTo>
                  <a:lnTo>
                    <a:pt x="13842008" y="0"/>
                  </a:lnTo>
                  <a:lnTo>
                    <a:pt x="13842008" y="13816841"/>
                  </a:lnTo>
                  <a:lnTo>
                    <a:pt x="0" y="1381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842008" y="0"/>
              <a:ext cx="13842008" cy="13816841"/>
            </a:xfrm>
            <a:custGeom>
              <a:avLst/>
              <a:gdLst/>
              <a:ahLst/>
              <a:cxnLst/>
              <a:rect l="l" t="t" r="r" b="b"/>
              <a:pathLst>
                <a:path w="13842008" h="13816841">
                  <a:moveTo>
                    <a:pt x="0" y="0"/>
                  </a:moveTo>
                  <a:lnTo>
                    <a:pt x="13842009" y="0"/>
                  </a:lnTo>
                  <a:lnTo>
                    <a:pt x="13842009" y="13816841"/>
                  </a:lnTo>
                  <a:lnTo>
                    <a:pt x="0" y="1381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539065" y="2875945"/>
            <a:ext cx="7698248" cy="4073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7"/>
              </a:lnSpc>
            </a:pPr>
            <a:r>
              <a:rPr lang="en-US" sz="8700" b="1" spc="-86">
                <a:solidFill>
                  <a:srgbClr val="B22F30"/>
                </a:solidFill>
                <a:latin typeface="Bogart Bold"/>
                <a:ea typeface="Bogart Bold"/>
                <a:cs typeface="Bogart Bold"/>
                <a:sym typeface="Bogart Bold"/>
              </a:rPr>
              <a:t>Evaluation </a:t>
            </a:r>
          </a:p>
          <a:p>
            <a:pPr algn="l">
              <a:lnSpc>
                <a:spcPts val="7917"/>
              </a:lnSpc>
            </a:pPr>
            <a:r>
              <a:rPr lang="en-US" sz="8700" b="1" spc="-86">
                <a:solidFill>
                  <a:srgbClr val="B22F30"/>
                </a:solidFill>
                <a:latin typeface="Bogart Bold"/>
                <a:ea typeface="Bogart Bold"/>
                <a:cs typeface="Bogart Bold"/>
                <a:sym typeface="Bogart Bold"/>
              </a:rPr>
              <a:t>Machine </a:t>
            </a:r>
          </a:p>
          <a:p>
            <a:pPr algn="l">
              <a:lnSpc>
                <a:spcPts val="7917"/>
              </a:lnSpc>
            </a:pPr>
            <a:r>
              <a:rPr lang="en-US" sz="8700" b="1" spc="-86">
                <a:solidFill>
                  <a:srgbClr val="B22F30"/>
                </a:solidFill>
                <a:latin typeface="Bogart Bold"/>
                <a:ea typeface="Bogart Bold"/>
                <a:cs typeface="Bogart Bold"/>
                <a:sym typeface="Bogart Bold"/>
              </a:rPr>
              <a:t>Learning </a:t>
            </a:r>
          </a:p>
          <a:p>
            <a:pPr marL="0" lvl="0" indent="0" algn="l">
              <a:lnSpc>
                <a:spcPts val="7917"/>
              </a:lnSpc>
            </a:pPr>
            <a:r>
              <a:rPr lang="en-US" sz="8700" b="1" spc="-86">
                <a:solidFill>
                  <a:srgbClr val="B22F30"/>
                </a:solidFill>
                <a:latin typeface="Bogart Bold"/>
                <a:ea typeface="Bogart Bold"/>
                <a:cs typeface="Bogart Bold"/>
                <a:sym typeface="Bogart Bold"/>
              </a:rPr>
              <a:t>Models</a:t>
            </a:r>
          </a:p>
        </p:txBody>
      </p:sp>
      <p:sp>
        <p:nvSpPr>
          <p:cNvPr id="6" name="Freeform 6"/>
          <p:cNvSpPr/>
          <p:nvPr/>
        </p:nvSpPr>
        <p:spPr>
          <a:xfrm rot="6021945" flipH="1">
            <a:off x="7568401" y="1275771"/>
            <a:ext cx="2141863" cy="1966620"/>
          </a:xfrm>
          <a:custGeom>
            <a:avLst/>
            <a:gdLst/>
            <a:ahLst/>
            <a:cxnLst/>
            <a:rect l="l" t="t" r="r" b="b"/>
            <a:pathLst>
              <a:path w="2141863" h="1966620">
                <a:moveTo>
                  <a:pt x="2141863" y="0"/>
                </a:moveTo>
                <a:lnTo>
                  <a:pt x="0" y="0"/>
                </a:lnTo>
                <a:lnTo>
                  <a:pt x="0" y="1966620"/>
                </a:lnTo>
                <a:lnTo>
                  <a:pt x="2141863" y="1966620"/>
                </a:lnTo>
                <a:lnTo>
                  <a:pt x="214186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799288" y="1028700"/>
            <a:ext cx="7240497" cy="7952679"/>
            <a:chOff x="0" y="0"/>
            <a:chExt cx="1906962" cy="20945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06962" cy="2094533"/>
            </a:xfrm>
            <a:custGeom>
              <a:avLst/>
              <a:gdLst/>
              <a:ahLst/>
              <a:cxnLst/>
              <a:rect l="l" t="t" r="r" b="b"/>
              <a:pathLst>
                <a:path w="1906962" h="2094533">
                  <a:moveTo>
                    <a:pt x="0" y="0"/>
                  </a:moveTo>
                  <a:lnTo>
                    <a:pt x="1906962" y="0"/>
                  </a:lnTo>
                  <a:lnTo>
                    <a:pt x="1906962" y="2094533"/>
                  </a:lnTo>
                  <a:lnTo>
                    <a:pt x="0" y="2094533"/>
                  </a:lnTo>
                  <a:close/>
                </a:path>
              </a:pathLst>
            </a:custGeom>
            <a:solidFill>
              <a:srgbClr val="3E4A9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906962" cy="2142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602803" y="9399762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555555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19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4000" y="1024926"/>
            <a:ext cx="7423993" cy="7945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62074" lvl="1" indent="-681037" algn="l">
              <a:lnSpc>
                <a:spcPts val="8832"/>
              </a:lnSpc>
              <a:buFont typeface="Arial"/>
              <a:buChar char="•"/>
            </a:pPr>
            <a:r>
              <a:rPr lang="en-US" sz="6308" b="1">
                <a:solidFill>
                  <a:srgbClr val="EDEDED"/>
                </a:solidFill>
                <a:latin typeface="Agrandir Bold"/>
                <a:ea typeface="Agrandir Bold"/>
                <a:cs typeface="Agrandir Bold"/>
                <a:sym typeface="Agrandir Bold"/>
              </a:rPr>
              <a:t>Decision Tree</a:t>
            </a:r>
          </a:p>
          <a:p>
            <a:pPr marL="1362074" lvl="1" indent="-681037" algn="l">
              <a:lnSpc>
                <a:spcPts val="8832"/>
              </a:lnSpc>
              <a:buFont typeface="Arial"/>
              <a:buChar char="•"/>
            </a:pPr>
            <a:r>
              <a:rPr lang="en-US" sz="6308" b="1">
                <a:solidFill>
                  <a:srgbClr val="EDEDED"/>
                </a:solidFill>
                <a:latin typeface="Agrandir Bold"/>
                <a:ea typeface="Agrandir Bold"/>
                <a:cs typeface="Agrandir Bold"/>
                <a:sym typeface="Agrandir Bold"/>
              </a:rPr>
              <a:t>Random Forest</a:t>
            </a:r>
          </a:p>
          <a:p>
            <a:pPr marL="1362074" lvl="1" indent="-681037" algn="l">
              <a:lnSpc>
                <a:spcPts val="8832"/>
              </a:lnSpc>
              <a:buFont typeface="Arial"/>
              <a:buChar char="•"/>
            </a:pPr>
            <a:r>
              <a:rPr lang="en-US" sz="6308" b="1">
                <a:solidFill>
                  <a:srgbClr val="EDEDED"/>
                </a:solidFill>
                <a:latin typeface="Agrandir Bold"/>
                <a:ea typeface="Agrandir Bold"/>
                <a:cs typeface="Agrandir Bold"/>
                <a:sym typeface="Agrandir Bold"/>
              </a:rPr>
              <a:t>Logistics </a:t>
            </a:r>
          </a:p>
          <a:p>
            <a:pPr algn="l">
              <a:lnSpc>
                <a:spcPts val="8832"/>
              </a:lnSpc>
            </a:pPr>
            <a:r>
              <a:rPr lang="en-US" sz="6308" b="1">
                <a:solidFill>
                  <a:srgbClr val="EDEDED"/>
                </a:solidFill>
                <a:latin typeface="Agrandir Bold"/>
                <a:ea typeface="Agrandir Bold"/>
                <a:cs typeface="Agrandir Bold"/>
                <a:sym typeface="Agrandir Bold"/>
              </a:rPr>
              <a:t>        Regression</a:t>
            </a:r>
          </a:p>
          <a:p>
            <a:pPr marL="1362074" lvl="1" indent="-681037" algn="l">
              <a:lnSpc>
                <a:spcPts val="8832"/>
              </a:lnSpc>
              <a:buFont typeface="Arial"/>
              <a:buChar char="•"/>
            </a:pPr>
            <a:r>
              <a:rPr lang="en-US" sz="6308" b="1">
                <a:solidFill>
                  <a:srgbClr val="EDEDED"/>
                </a:solidFill>
                <a:latin typeface="Agrandir Bold"/>
                <a:ea typeface="Agrandir Bold"/>
                <a:cs typeface="Agrandir Bold"/>
                <a:sym typeface="Agrandir Bold"/>
              </a:rPr>
              <a:t>Ensembling </a:t>
            </a:r>
          </a:p>
          <a:p>
            <a:pPr algn="l">
              <a:lnSpc>
                <a:spcPts val="8832"/>
              </a:lnSpc>
            </a:pPr>
            <a:r>
              <a:rPr lang="en-US" sz="6308" b="1">
                <a:solidFill>
                  <a:srgbClr val="EDEDED"/>
                </a:solidFill>
                <a:latin typeface="Agrandir Bold"/>
                <a:ea typeface="Agrandir Bold"/>
                <a:cs typeface="Agrandir Bold"/>
                <a:sym typeface="Agrandir Bold"/>
              </a:rPr>
              <a:t>        Model</a:t>
            </a:r>
          </a:p>
          <a:p>
            <a:pPr marL="1362074" lvl="1" indent="-681037" algn="l">
              <a:lnSpc>
                <a:spcPts val="8832"/>
              </a:lnSpc>
              <a:buFont typeface="Arial"/>
              <a:buChar char="•"/>
            </a:pPr>
            <a:r>
              <a:rPr lang="en-US" sz="6308" b="1">
                <a:solidFill>
                  <a:srgbClr val="EDEDED"/>
                </a:solidFill>
                <a:latin typeface="Agrandir Bold"/>
                <a:ea typeface="Agrandir Bold"/>
                <a:cs typeface="Agrandir Bold"/>
                <a:sym typeface="Agrandir Bold"/>
              </a:rPr>
              <a:t>XGboost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97981" y="6965475"/>
            <a:ext cx="8639332" cy="376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1">
                <a:solidFill>
                  <a:srgbClr val="3E4A9D"/>
                </a:solidFill>
                <a:latin typeface="Agrandir Bold"/>
                <a:ea typeface="Agrandir Bold"/>
                <a:cs typeface="Agrandir Bold"/>
                <a:sym typeface="Agrandir Bold"/>
              </a:rPr>
              <a:t>Predict the risk of heart failure based on patient clinical data (binary classification).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E4A9D"/>
                </a:solidFill>
                <a:latin typeface="Agrandir"/>
                <a:ea typeface="Agrandir"/>
                <a:cs typeface="Agrandir"/>
                <a:sym typeface="Agrandir"/>
              </a:rPr>
              <a:t>We design relative optimization for each model. </a:t>
            </a:r>
          </a:p>
          <a:p>
            <a:pPr algn="l">
              <a:lnSpc>
                <a:spcPts val="7279"/>
              </a:lnSpc>
            </a:pPr>
            <a:endParaRPr lang="en-US" sz="3000">
              <a:solidFill>
                <a:srgbClr val="3E4A9D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14658" y="-56723"/>
            <a:ext cx="20763012" cy="10400446"/>
            <a:chOff x="0" y="0"/>
            <a:chExt cx="27684017" cy="13867262"/>
          </a:xfrm>
        </p:grpSpPr>
        <p:sp>
          <p:nvSpPr>
            <p:cNvPr id="3" name="Freeform 3"/>
            <p:cNvSpPr/>
            <p:nvPr/>
          </p:nvSpPr>
          <p:spPr>
            <a:xfrm>
              <a:off x="0" y="50421"/>
              <a:ext cx="13842008" cy="13816841"/>
            </a:xfrm>
            <a:custGeom>
              <a:avLst/>
              <a:gdLst/>
              <a:ahLst/>
              <a:cxnLst/>
              <a:rect l="l" t="t" r="r" b="b"/>
              <a:pathLst>
                <a:path w="13842008" h="13816841">
                  <a:moveTo>
                    <a:pt x="0" y="0"/>
                  </a:moveTo>
                  <a:lnTo>
                    <a:pt x="13842008" y="0"/>
                  </a:lnTo>
                  <a:lnTo>
                    <a:pt x="13842008" y="13816841"/>
                  </a:lnTo>
                  <a:lnTo>
                    <a:pt x="0" y="1381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842008" y="0"/>
              <a:ext cx="13842008" cy="13816841"/>
            </a:xfrm>
            <a:custGeom>
              <a:avLst/>
              <a:gdLst/>
              <a:ahLst/>
              <a:cxnLst/>
              <a:rect l="l" t="t" r="r" b="b"/>
              <a:pathLst>
                <a:path w="13842008" h="13816841">
                  <a:moveTo>
                    <a:pt x="0" y="0"/>
                  </a:moveTo>
                  <a:lnTo>
                    <a:pt x="13842009" y="0"/>
                  </a:lnTo>
                  <a:lnTo>
                    <a:pt x="13842009" y="13816841"/>
                  </a:lnTo>
                  <a:lnTo>
                    <a:pt x="0" y="1381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057275"/>
            <a:ext cx="16230600" cy="8229600"/>
            <a:chOff x="0" y="0"/>
            <a:chExt cx="6851469" cy="3473984"/>
          </a:xfrm>
        </p:grpSpPr>
        <p:sp>
          <p:nvSpPr>
            <p:cNvPr id="6" name="Freeform 6"/>
            <p:cNvSpPr/>
            <p:nvPr/>
          </p:nvSpPr>
          <p:spPr>
            <a:xfrm>
              <a:off x="0" y="-1270"/>
              <a:ext cx="6852739" cy="3472714"/>
            </a:xfrm>
            <a:custGeom>
              <a:avLst/>
              <a:gdLst/>
              <a:ahLst/>
              <a:cxnLst/>
              <a:rect l="l" t="t" r="r" b="b"/>
              <a:pathLst>
                <a:path w="6852739" h="3472714">
                  <a:moveTo>
                    <a:pt x="6841309" y="27940"/>
                  </a:moveTo>
                  <a:cubicBezTo>
                    <a:pt x="6832419" y="24130"/>
                    <a:pt x="6823529" y="21590"/>
                    <a:pt x="6814639" y="21590"/>
                  </a:cubicBezTo>
                  <a:cubicBezTo>
                    <a:pt x="6787969" y="20320"/>
                    <a:pt x="6687027" y="20320"/>
                    <a:pt x="6573396" y="17780"/>
                  </a:cubicBezTo>
                  <a:cubicBezTo>
                    <a:pt x="6313667" y="12700"/>
                    <a:pt x="6059349" y="6350"/>
                    <a:pt x="5799620" y="3810"/>
                  </a:cubicBezTo>
                  <a:cubicBezTo>
                    <a:pt x="5588590" y="1270"/>
                    <a:pt x="5382971" y="3810"/>
                    <a:pt x="5171941" y="2540"/>
                  </a:cubicBezTo>
                  <a:cubicBezTo>
                    <a:pt x="5079953" y="2540"/>
                    <a:pt x="4987966" y="0"/>
                    <a:pt x="4895979" y="2540"/>
                  </a:cubicBezTo>
                  <a:cubicBezTo>
                    <a:pt x="4674127" y="10160"/>
                    <a:pt x="4452275" y="11430"/>
                    <a:pt x="4225012" y="8890"/>
                  </a:cubicBezTo>
                  <a:cubicBezTo>
                    <a:pt x="4111380" y="7620"/>
                    <a:pt x="3997749" y="7620"/>
                    <a:pt x="3884117" y="7620"/>
                  </a:cubicBezTo>
                  <a:cubicBezTo>
                    <a:pt x="3678498" y="7620"/>
                    <a:pt x="3472879" y="7620"/>
                    <a:pt x="3267261" y="6350"/>
                  </a:cubicBezTo>
                  <a:cubicBezTo>
                    <a:pt x="3050820" y="5080"/>
                    <a:pt x="918876" y="2540"/>
                    <a:pt x="707846" y="1270"/>
                  </a:cubicBezTo>
                  <a:cubicBezTo>
                    <a:pt x="534693" y="0"/>
                    <a:pt x="366952" y="1270"/>
                    <a:pt x="193799" y="1270"/>
                  </a:cubicBezTo>
                  <a:cubicBezTo>
                    <a:pt x="74756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76461"/>
                    <a:pt x="16510" y="329751"/>
                    <a:pt x="17780" y="480352"/>
                  </a:cubicBezTo>
                  <a:cubicBezTo>
                    <a:pt x="19050" y="633642"/>
                    <a:pt x="17780" y="786931"/>
                    <a:pt x="16510" y="942911"/>
                  </a:cubicBezTo>
                  <a:cubicBezTo>
                    <a:pt x="15240" y="1101579"/>
                    <a:pt x="2540" y="2766254"/>
                    <a:pt x="2540" y="2924922"/>
                  </a:cubicBezTo>
                  <a:cubicBezTo>
                    <a:pt x="2540" y="3080901"/>
                    <a:pt x="1270" y="3236880"/>
                    <a:pt x="0" y="3392859"/>
                  </a:cubicBezTo>
                  <a:cubicBezTo>
                    <a:pt x="0" y="3418104"/>
                    <a:pt x="3810" y="3428264"/>
                    <a:pt x="15240" y="3433344"/>
                  </a:cubicBezTo>
                  <a:cubicBezTo>
                    <a:pt x="22860" y="3437154"/>
                    <a:pt x="31750" y="3439694"/>
                    <a:pt x="40640" y="3440964"/>
                  </a:cubicBezTo>
                  <a:cubicBezTo>
                    <a:pt x="188388" y="3446044"/>
                    <a:pt x="394007" y="3449854"/>
                    <a:pt x="599625" y="3454934"/>
                  </a:cubicBezTo>
                  <a:cubicBezTo>
                    <a:pt x="713257" y="3457474"/>
                    <a:pt x="826888" y="3462554"/>
                    <a:pt x="940520" y="3463824"/>
                  </a:cubicBezTo>
                  <a:cubicBezTo>
                    <a:pt x="1129906" y="3466364"/>
                    <a:pt x="3240205" y="3467634"/>
                    <a:pt x="3429591" y="3468904"/>
                  </a:cubicBezTo>
                  <a:cubicBezTo>
                    <a:pt x="3456646" y="3468904"/>
                    <a:pt x="3483701" y="3468904"/>
                    <a:pt x="3510756" y="3468904"/>
                  </a:cubicBezTo>
                  <a:cubicBezTo>
                    <a:pt x="3640621" y="3468904"/>
                    <a:pt x="3775897" y="3467634"/>
                    <a:pt x="3905761" y="3467634"/>
                  </a:cubicBezTo>
                  <a:cubicBezTo>
                    <a:pt x="4057270" y="3467634"/>
                    <a:pt x="4203367" y="3468904"/>
                    <a:pt x="4354876" y="3468904"/>
                  </a:cubicBezTo>
                  <a:cubicBezTo>
                    <a:pt x="4576728" y="3468904"/>
                    <a:pt x="4803991" y="3468904"/>
                    <a:pt x="5025843" y="3468904"/>
                  </a:cubicBezTo>
                  <a:cubicBezTo>
                    <a:pt x="5231462" y="3468904"/>
                    <a:pt x="5437081" y="3470174"/>
                    <a:pt x="5642700" y="3471444"/>
                  </a:cubicBezTo>
                  <a:cubicBezTo>
                    <a:pt x="5734687" y="3471444"/>
                    <a:pt x="5832086" y="3472714"/>
                    <a:pt x="5924073" y="3472714"/>
                  </a:cubicBezTo>
                  <a:cubicBezTo>
                    <a:pt x="6221680" y="3471444"/>
                    <a:pt x="6513874" y="3465094"/>
                    <a:pt x="6791779" y="3465094"/>
                  </a:cubicBezTo>
                  <a:cubicBezTo>
                    <a:pt x="6795589" y="3465094"/>
                    <a:pt x="6800669" y="3462554"/>
                    <a:pt x="6804479" y="3460014"/>
                  </a:cubicBezTo>
                  <a:cubicBezTo>
                    <a:pt x="6809559" y="3456204"/>
                    <a:pt x="6812099" y="3449854"/>
                    <a:pt x="6814639" y="3447314"/>
                  </a:cubicBezTo>
                  <a:cubicBezTo>
                    <a:pt x="6815909" y="3374034"/>
                    <a:pt x="6817179" y="3261084"/>
                    <a:pt x="6818449" y="3148133"/>
                  </a:cubicBezTo>
                  <a:cubicBezTo>
                    <a:pt x="6819719" y="2973329"/>
                    <a:pt x="6829879" y="1295208"/>
                    <a:pt x="6831149" y="1120404"/>
                  </a:cubicBezTo>
                  <a:cubicBezTo>
                    <a:pt x="6831149" y="1015521"/>
                    <a:pt x="6832419" y="910639"/>
                    <a:pt x="6833689" y="805756"/>
                  </a:cubicBezTo>
                  <a:cubicBezTo>
                    <a:pt x="6834959" y="692806"/>
                    <a:pt x="6836229" y="579856"/>
                    <a:pt x="6838769" y="466905"/>
                  </a:cubicBezTo>
                  <a:cubicBezTo>
                    <a:pt x="6840039" y="399673"/>
                    <a:pt x="6840039" y="329751"/>
                    <a:pt x="6845119" y="262519"/>
                  </a:cubicBezTo>
                  <a:cubicBezTo>
                    <a:pt x="6850199" y="181840"/>
                    <a:pt x="6852739" y="103850"/>
                    <a:pt x="6851469" y="44450"/>
                  </a:cubicBezTo>
                  <a:cubicBezTo>
                    <a:pt x="6851469" y="38100"/>
                    <a:pt x="6847659" y="30480"/>
                    <a:pt x="6841309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009710" y="3207944"/>
            <a:ext cx="10722735" cy="523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53473" lvl="1" indent="-426736" algn="l">
              <a:lnSpc>
                <a:spcPts val="5929"/>
              </a:lnSpc>
              <a:buFont typeface="Arial"/>
              <a:buChar char="•"/>
            </a:pPr>
            <a:r>
              <a:rPr lang="en-US" sz="3953" b="1">
                <a:solidFill>
                  <a:srgbClr val="555555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Introduction of the Dataset</a:t>
            </a:r>
          </a:p>
          <a:p>
            <a:pPr marL="853473" lvl="1" indent="-426736" algn="l">
              <a:lnSpc>
                <a:spcPts val="5929"/>
              </a:lnSpc>
              <a:buFont typeface="Arial"/>
              <a:buChar char="•"/>
            </a:pPr>
            <a:r>
              <a:rPr lang="en-US" sz="3953" b="1">
                <a:solidFill>
                  <a:srgbClr val="555555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Problem Statement</a:t>
            </a:r>
          </a:p>
          <a:p>
            <a:pPr marL="853473" lvl="1" indent="-426736" algn="l">
              <a:lnSpc>
                <a:spcPts val="5929"/>
              </a:lnSpc>
              <a:buFont typeface="Arial"/>
              <a:buChar char="•"/>
            </a:pPr>
            <a:r>
              <a:rPr lang="en-US" sz="3953" b="1">
                <a:solidFill>
                  <a:srgbClr val="555555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Data Preparation &amp; Cleaning</a:t>
            </a:r>
          </a:p>
          <a:p>
            <a:pPr marL="853473" lvl="1" indent="-426736" algn="l">
              <a:lnSpc>
                <a:spcPts val="5929"/>
              </a:lnSpc>
              <a:buFont typeface="Arial"/>
              <a:buChar char="•"/>
            </a:pPr>
            <a:r>
              <a:rPr lang="en-US" sz="3953" b="1">
                <a:solidFill>
                  <a:srgbClr val="555555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Exploratory Data Analysis</a:t>
            </a:r>
          </a:p>
          <a:p>
            <a:pPr marL="853473" lvl="1" indent="-426736" algn="l">
              <a:lnSpc>
                <a:spcPts val="5929"/>
              </a:lnSpc>
              <a:buFont typeface="Arial"/>
              <a:buChar char="•"/>
            </a:pPr>
            <a:r>
              <a:rPr lang="en-US" sz="3953" b="1">
                <a:solidFill>
                  <a:srgbClr val="555555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Machine Learning</a:t>
            </a:r>
          </a:p>
          <a:p>
            <a:pPr marL="853473" lvl="1" indent="-426736" algn="l">
              <a:lnSpc>
                <a:spcPts val="5929"/>
              </a:lnSpc>
              <a:buFont typeface="Arial"/>
              <a:buChar char="•"/>
            </a:pPr>
            <a:r>
              <a:rPr lang="en-US" sz="3953" b="1">
                <a:solidFill>
                  <a:srgbClr val="555555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Demonstration Model </a:t>
            </a:r>
          </a:p>
          <a:p>
            <a:pPr marL="853473" lvl="1" indent="-426736" algn="l">
              <a:lnSpc>
                <a:spcPts val="5929"/>
              </a:lnSpc>
              <a:buFont typeface="Arial"/>
              <a:buChar char="•"/>
            </a:pPr>
            <a:r>
              <a:rPr lang="en-US" sz="3953" b="1">
                <a:solidFill>
                  <a:srgbClr val="555555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Conclusion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15476" y="2013970"/>
            <a:ext cx="9911205" cy="105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35"/>
              </a:lnSpc>
            </a:pPr>
            <a:r>
              <a:rPr lang="en-US" sz="8500" b="1" spc="-85">
                <a:solidFill>
                  <a:srgbClr val="A2272C"/>
                </a:solidFill>
                <a:latin typeface="Bogart Bold"/>
                <a:ea typeface="Bogart Bold"/>
                <a:cs typeface="Bogart Bold"/>
                <a:sym typeface="Bogart Bold"/>
              </a:rPr>
              <a:t>Table of contents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602803" y="9399762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555555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</a:t>
            </a:r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14658" y="-56723"/>
            <a:ext cx="20763012" cy="10400446"/>
            <a:chOff x="0" y="0"/>
            <a:chExt cx="27684017" cy="13867262"/>
          </a:xfrm>
        </p:grpSpPr>
        <p:sp>
          <p:nvSpPr>
            <p:cNvPr id="3" name="Freeform 3"/>
            <p:cNvSpPr/>
            <p:nvPr/>
          </p:nvSpPr>
          <p:spPr>
            <a:xfrm>
              <a:off x="0" y="50421"/>
              <a:ext cx="13842008" cy="13816841"/>
            </a:xfrm>
            <a:custGeom>
              <a:avLst/>
              <a:gdLst/>
              <a:ahLst/>
              <a:cxnLst/>
              <a:rect l="l" t="t" r="r" b="b"/>
              <a:pathLst>
                <a:path w="13842008" h="13816841">
                  <a:moveTo>
                    <a:pt x="0" y="0"/>
                  </a:moveTo>
                  <a:lnTo>
                    <a:pt x="13842008" y="0"/>
                  </a:lnTo>
                  <a:lnTo>
                    <a:pt x="13842008" y="13816841"/>
                  </a:lnTo>
                  <a:lnTo>
                    <a:pt x="0" y="1381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842008" y="0"/>
              <a:ext cx="13842008" cy="13816841"/>
            </a:xfrm>
            <a:custGeom>
              <a:avLst/>
              <a:gdLst/>
              <a:ahLst/>
              <a:cxnLst/>
              <a:rect l="l" t="t" r="r" b="b"/>
              <a:pathLst>
                <a:path w="13842008" h="13816841">
                  <a:moveTo>
                    <a:pt x="0" y="0"/>
                  </a:moveTo>
                  <a:lnTo>
                    <a:pt x="13842009" y="0"/>
                  </a:lnTo>
                  <a:lnTo>
                    <a:pt x="13842009" y="13816841"/>
                  </a:lnTo>
                  <a:lnTo>
                    <a:pt x="0" y="1381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057275"/>
            <a:ext cx="16230600" cy="8229600"/>
            <a:chOff x="0" y="0"/>
            <a:chExt cx="6851469" cy="3473984"/>
          </a:xfrm>
        </p:grpSpPr>
        <p:sp>
          <p:nvSpPr>
            <p:cNvPr id="6" name="Freeform 6"/>
            <p:cNvSpPr/>
            <p:nvPr/>
          </p:nvSpPr>
          <p:spPr>
            <a:xfrm>
              <a:off x="0" y="-1270"/>
              <a:ext cx="6852739" cy="3472714"/>
            </a:xfrm>
            <a:custGeom>
              <a:avLst/>
              <a:gdLst/>
              <a:ahLst/>
              <a:cxnLst/>
              <a:rect l="l" t="t" r="r" b="b"/>
              <a:pathLst>
                <a:path w="6852739" h="3472714">
                  <a:moveTo>
                    <a:pt x="6841309" y="27940"/>
                  </a:moveTo>
                  <a:cubicBezTo>
                    <a:pt x="6832419" y="24130"/>
                    <a:pt x="6823529" y="21590"/>
                    <a:pt x="6814639" y="21590"/>
                  </a:cubicBezTo>
                  <a:cubicBezTo>
                    <a:pt x="6787969" y="20320"/>
                    <a:pt x="6687027" y="20320"/>
                    <a:pt x="6573396" y="17780"/>
                  </a:cubicBezTo>
                  <a:cubicBezTo>
                    <a:pt x="6313667" y="12700"/>
                    <a:pt x="6059349" y="6350"/>
                    <a:pt x="5799620" y="3810"/>
                  </a:cubicBezTo>
                  <a:cubicBezTo>
                    <a:pt x="5588590" y="1270"/>
                    <a:pt x="5382971" y="3810"/>
                    <a:pt x="5171941" y="2540"/>
                  </a:cubicBezTo>
                  <a:cubicBezTo>
                    <a:pt x="5079953" y="2540"/>
                    <a:pt x="4987966" y="0"/>
                    <a:pt x="4895979" y="2540"/>
                  </a:cubicBezTo>
                  <a:cubicBezTo>
                    <a:pt x="4674127" y="10160"/>
                    <a:pt x="4452275" y="11430"/>
                    <a:pt x="4225012" y="8890"/>
                  </a:cubicBezTo>
                  <a:cubicBezTo>
                    <a:pt x="4111380" y="7620"/>
                    <a:pt x="3997749" y="7620"/>
                    <a:pt x="3884117" y="7620"/>
                  </a:cubicBezTo>
                  <a:cubicBezTo>
                    <a:pt x="3678498" y="7620"/>
                    <a:pt x="3472879" y="7620"/>
                    <a:pt x="3267261" y="6350"/>
                  </a:cubicBezTo>
                  <a:cubicBezTo>
                    <a:pt x="3050820" y="5080"/>
                    <a:pt x="918876" y="2540"/>
                    <a:pt x="707846" y="1270"/>
                  </a:cubicBezTo>
                  <a:cubicBezTo>
                    <a:pt x="534693" y="0"/>
                    <a:pt x="366952" y="1270"/>
                    <a:pt x="193799" y="1270"/>
                  </a:cubicBezTo>
                  <a:cubicBezTo>
                    <a:pt x="74756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76461"/>
                    <a:pt x="16510" y="329751"/>
                    <a:pt x="17780" y="480352"/>
                  </a:cubicBezTo>
                  <a:cubicBezTo>
                    <a:pt x="19050" y="633642"/>
                    <a:pt x="17780" y="786931"/>
                    <a:pt x="16510" y="942911"/>
                  </a:cubicBezTo>
                  <a:cubicBezTo>
                    <a:pt x="15240" y="1101579"/>
                    <a:pt x="2540" y="2766254"/>
                    <a:pt x="2540" y="2924922"/>
                  </a:cubicBezTo>
                  <a:cubicBezTo>
                    <a:pt x="2540" y="3080901"/>
                    <a:pt x="1270" y="3236880"/>
                    <a:pt x="0" y="3392859"/>
                  </a:cubicBezTo>
                  <a:cubicBezTo>
                    <a:pt x="0" y="3418104"/>
                    <a:pt x="3810" y="3428264"/>
                    <a:pt x="15240" y="3433344"/>
                  </a:cubicBezTo>
                  <a:cubicBezTo>
                    <a:pt x="22860" y="3437154"/>
                    <a:pt x="31750" y="3439694"/>
                    <a:pt x="40640" y="3440964"/>
                  </a:cubicBezTo>
                  <a:cubicBezTo>
                    <a:pt x="188388" y="3446044"/>
                    <a:pt x="394007" y="3449854"/>
                    <a:pt x="599625" y="3454934"/>
                  </a:cubicBezTo>
                  <a:cubicBezTo>
                    <a:pt x="713257" y="3457474"/>
                    <a:pt x="826888" y="3462554"/>
                    <a:pt x="940520" y="3463824"/>
                  </a:cubicBezTo>
                  <a:cubicBezTo>
                    <a:pt x="1129906" y="3466364"/>
                    <a:pt x="3240205" y="3467634"/>
                    <a:pt x="3429591" y="3468904"/>
                  </a:cubicBezTo>
                  <a:cubicBezTo>
                    <a:pt x="3456646" y="3468904"/>
                    <a:pt x="3483701" y="3468904"/>
                    <a:pt x="3510756" y="3468904"/>
                  </a:cubicBezTo>
                  <a:cubicBezTo>
                    <a:pt x="3640621" y="3468904"/>
                    <a:pt x="3775897" y="3467634"/>
                    <a:pt x="3905761" y="3467634"/>
                  </a:cubicBezTo>
                  <a:cubicBezTo>
                    <a:pt x="4057270" y="3467634"/>
                    <a:pt x="4203367" y="3468904"/>
                    <a:pt x="4354876" y="3468904"/>
                  </a:cubicBezTo>
                  <a:cubicBezTo>
                    <a:pt x="4576728" y="3468904"/>
                    <a:pt x="4803991" y="3468904"/>
                    <a:pt x="5025843" y="3468904"/>
                  </a:cubicBezTo>
                  <a:cubicBezTo>
                    <a:pt x="5231462" y="3468904"/>
                    <a:pt x="5437081" y="3470174"/>
                    <a:pt x="5642700" y="3471444"/>
                  </a:cubicBezTo>
                  <a:cubicBezTo>
                    <a:pt x="5734687" y="3471444"/>
                    <a:pt x="5832086" y="3472714"/>
                    <a:pt x="5924073" y="3472714"/>
                  </a:cubicBezTo>
                  <a:cubicBezTo>
                    <a:pt x="6221680" y="3471444"/>
                    <a:pt x="6513874" y="3465094"/>
                    <a:pt x="6791779" y="3465094"/>
                  </a:cubicBezTo>
                  <a:cubicBezTo>
                    <a:pt x="6795589" y="3465094"/>
                    <a:pt x="6800669" y="3462554"/>
                    <a:pt x="6804479" y="3460014"/>
                  </a:cubicBezTo>
                  <a:cubicBezTo>
                    <a:pt x="6809559" y="3456204"/>
                    <a:pt x="6812099" y="3449854"/>
                    <a:pt x="6814639" y="3447314"/>
                  </a:cubicBezTo>
                  <a:cubicBezTo>
                    <a:pt x="6815909" y="3374034"/>
                    <a:pt x="6817179" y="3261084"/>
                    <a:pt x="6818449" y="3148133"/>
                  </a:cubicBezTo>
                  <a:cubicBezTo>
                    <a:pt x="6819719" y="2973329"/>
                    <a:pt x="6829879" y="1295208"/>
                    <a:pt x="6831149" y="1120404"/>
                  </a:cubicBezTo>
                  <a:cubicBezTo>
                    <a:pt x="6831149" y="1015521"/>
                    <a:pt x="6832419" y="910639"/>
                    <a:pt x="6833689" y="805756"/>
                  </a:cubicBezTo>
                  <a:cubicBezTo>
                    <a:pt x="6834959" y="692806"/>
                    <a:pt x="6836229" y="579856"/>
                    <a:pt x="6838769" y="466905"/>
                  </a:cubicBezTo>
                  <a:cubicBezTo>
                    <a:pt x="6840039" y="399673"/>
                    <a:pt x="6840039" y="329751"/>
                    <a:pt x="6845119" y="262519"/>
                  </a:cubicBezTo>
                  <a:cubicBezTo>
                    <a:pt x="6850199" y="181840"/>
                    <a:pt x="6852739" y="103850"/>
                    <a:pt x="6851469" y="44450"/>
                  </a:cubicBezTo>
                  <a:cubicBezTo>
                    <a:pt x="6851469" y="38100"/>
                    <a:pt x="6847659" y="30480"/>
                    <a:pt x="6841309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2042990" y="6089405"/>
            <a:ext cx="478873" cy="375117"/>
            <a:chOff x="0" y="0"/>
            <a:chExt cx="457200" cy="358140"/>
          </a:xfrm>
        </p:grpSpPr>
        <p:sp>
          <p:nvSpPr>
            <p:cNvPr id="8" name="Freeform 8"/>
            <p:cNvSpPr/>
            <p:nvPr/>
          </p:nvSpPr>
          <p:spPr>
            <a:xfrm>
              <a:off x="48260" y="48260"/>
              <a:ext cx="359410" cy="259080"/>
            </a:xfrm>
            <a:custGeom>
              <a:avLst/>
              <a:gdLst/>
              <a:ahLst/>
              <a:cxnLst/>
              <a:rect l="l" t="t" r="r" b="b"/>
              <a:pathLst>
                <a:path w="359410" h="259080">
                  <a:moveTo>
                    <a:pt x="44450" y="96520"/>
                  </a:moveTo>
                  <a:cubicBezTo>
                    <a:pt x="160020" y="201930"/>
                    <a:pt x="165100" y="194310"/>
                    <a:pt x="176530" y="184150"/>
                  </a:cubicBezTo>
                  <a:cubicBezTo>
                    <a:pt x="207010" y="157480"/>
                    <a:pt x="280670" y="33020"/>
                    <a:pt x="312420" y="11430"/>
                  </a:cubicBezTo>
                  <a:cubicBezTo>
                    <a:pt x="323850" y="3810"/>
                    <a:pt x="334010" y="0"/>
                    <a:pt x="341630" y="2540"/>
                  </a:cubicBezTo>
                  <a:cubicBezTo>
                    <a:pt x="349250" y="3810"/>
                    <a:pt x="356870" y="13970"/>
                    <a:pt x="358140" y="20320"/>
                  </a:cubicBezTo>
                  <a:cubicBezTo>
                    <a:pt x="359410" y="26670"/>
                    <a:pt x="356870" y="38100"/>
                    <a:pt x="351790" y="43180"/>
                  </a:cubicBezTo>
                  <a:cubicBezTo>
                    <a:pt x="346710" y="48260"/>
                    <a:pt x="336550" y="53340"/>
                    <a:pt x="328930" y="52070"/>
                  </a:cubicBezTo>
                  <a:cubicBezTo>
                    <a:pt x="321310" y="50800"/>
                    <a:pt x="308610" y="36830"/>
                    <a:pt x="307340" y="29210"/>
                  </a:cubicBezTo>
                  <a:cubicBezTo>
                    <a:pt x="306070" y="22860"/>
                    <a:pt x="309880" y="11430"/>
                    <a:pt x="316230" y="7620"/>
                  </a:cubicBezTo>
                  <a:cubicBezTo>
                    <a:pt x="322580" y="2540"/>
                    <a:pt x="340360" y="0"/>
                    <a:pt x="346710" y="5080"/>
                  </a:cubicBezTo>
                  <a:cubicBezTo>
                    <a:pt x="353060" y="10160"/>
                    <a:pt x="356870" y="26670"/>
                    <a:pt x="353060" y="41910"/>
                  </a:cubicBezTo>
                  <a:cubicBezTo>
                    <a:pt x="342900" y="80010"/>
                    <a:pt x="251460" y="181610"/>
                    <a:pt x="213360" y="218440"/>
                  </a:cubicBezTo>
                  <a:cubicBezTo>
                    <a:pt x="191770" y="238760"/>
                    <a:pt x="176530" y="259080"/>
                    <a:pt x="156210" y="259080"/>
                  </a:cubicBezTo>
                  <a:cubicBezTo>
                    <a:pt x="134620" y="259080"/>
                    <a:pt x="109220" y="233680"/>
                    <a:pt x="86360" y="214630"/>
                  </a:cubicBezTo>
                  <a:cubicBezTo>
                    <a:pt x="58420" y="191770"/>
                    <a:pt x="8890" y="148590"/>
                    <a:pt x="2540" y="124460"/>
                  </a:cubicBezTo>
                  <a:cubicBezTo>
                    <a:pt x="0" y="111760"/>
                    <a:pt x="3810" y="96520"/>
                    <a:pt x="11430" y="91440"/>
                  </a:cubicBezTo>
                  <a:cubicBezTo>
                    <a:pt x="19050" y="86360"/>
                    <a:pt x="44450" y="96520"/>
                    <a:pt x="44450" y="9652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</p:grpSp>
      <p:sp>
        <p:nvSpPr>
          <p:cNvPr id="9" name="Freeform 9"/>
          <p:cNvSpPr/>
          <p:nvPr/>
        </p:nvSpPr>
        <p:spPr>
          <a:xfrm>
            <a:off x="9684110" y="2855200"/>
            <a:ext cx="6907935" cy="5913193"/>
          </a:xfrm>
          <a:custGeom>
            <a:avLst/>
            <a:gdLst/>
            <a:ahLst/>
            <a:cxnLst/>
            <a:rect l="l" t="t" r="r" b="b"/>
            <a:pathLst>
              <a:path w="6907935" h="5913193">
                <a:moveTo>
                  <a:pt x="0" y="0"/>
                </a:moveTo>
                <a:lnTo>
                  <a:pt x="6907935" y="0"/>
                </a:lnTo>
                <a:lnTo>
                  <a:pt x="6907935" y="5913193"/>
                </a:lnTo>
                <a:lnTo>
                  <a:pt x="0" y="59131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451783" y="1789797"/>
            <a:ext cx="12370446" cy="848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99"/>
              </a:lnSpc>
            </a:pPr>
            <a:r>
              <a:rPr lang="en-US" sz="6399" b="1" spc="-63">
                <a:solidFill>
                  <a:srgbClr val="A2272C"/>
                </a:solidFill>
                <a:latin typeface="Bogart Bold"/>
                <a:ea typeface="Bogart Bold"/>
                <a:cs typeface="Bogart Bold"/>
                <a:sym typeface="Bogart Bold"/>
              </a:rPr>
              <a:t>Data Preprocessing Pipeline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602803" y="9399762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555555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9377" y="3146432"/>
            <a:ext cx="8404623" cy="514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70246" lvl="1" indent="-435123" algn="l">
              <a:lnSpc>
                <a:spcPts val="5643"/>
              </a:lnSpc>
              <a:buFont typeface="Arial"/>
              <a:buChar char="•"/>
            </a:pPr>
            <a:r>
              <a:rPr lang="en-US" sz="4030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Encode categorical variables </a:t>
            </a:r>
          </a:p>
          <a:p>
            <a:pPr marL="870246" lvl="1" indent="-435123" algn="l">
              <a:lnSpc>
                <a:spcPts val="5643"/>
              </a:lnSpc>
              <a:buFont typeface="Arial"/>
              <a:buChar char="•"/>
            </a:pPr>
            <a:r>
              <a:rPr lang="en-US" sz="4030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Define features and target</a:t>
            </a:r>
          </a:p>
          <a:p>
            <a:pPr marL="870246" lvl="1" indent="-435123" algn="l">
              <a:lnSpc>
                <a:spcPts val="5643"/>
              </a:lnSpc>
              <a:buFont typeface="Arial"/>
              <a:buChar char="•"/>
            </a:pPr>
            <a:r>
              <a:rPr lang="en-US" sz="4030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Train-test split (stratified)</a:t>
            </a:r>
          </a:p>
          <a:p>
            <a:pPr marL="870246" lvl="1" indent="-435123" algn="l">
              <a:lnSpc>
                <a:spcPts val="5643"/>
              </a:lnSpc>
              <a:buFont typeface="Arial"/>
              <a:buChar char="•"/>
            </a:pPr>
            <a:r>
              <a:rPr lang="en-US" sz="4030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Normalize numeric features </a:t>
            </a:r>
          </a:p>
          <a:p>
            <a:pPr algn="l">
              <a:lnSpc>
                <a:spcPts val="5643"/>
              </a:lnSpc>
            </a:pPr>
            <a:r>
              <a:rPr lang="en-US" sz="4030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       (for logistic regression only)</a:t>
            </a:r>
          </a:p>
          <a:p>
            <a:pPr algn="l">
              <a:lnSpc>
                <a:spcPts val="4836"/>
              </a:lnSpc>
            </a:pPr>
            <a:endParaRPr lang="en-US" sz="4030" b="1">
              <a:solidFill>
                <a:srgbClr val="000000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algn="l">
              <a:lnSpc>
                <a:spcPts val="6986"/>
              </a:lnSpc>
            </a:pPr>
            <a:endParaRPr lang="en-US" sz="4030" b="1">
              <a:solidFill>
                <a:srgbClr val="000000"/>
              </a:solidFill>
              <a:latin typeface="Agrandir Bold"/>
              <a:ea typeface="Agrandir Bold"/>
              <a:cs typeface="Agrandir Bold"/>
              <a:sym typeface="Agrandir Bold"/>
            </a:endParaRP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14658" y="-56723"/>
            <a:ext cx="20763012" cy="10400446"/>
            <a:chOff x="0" y="0"/>
            <a:chExt cx="27684017" cy="13867262"/>
          </a:xfrm>
        </p:grpSpPr>
        <p:sp>
          <p:nvSpPr>
            <p:cNvPr id="3" name="Freeform 3"/>
            <p:cNvSpPr/>
            <p:nvPr/>
          </p:nvSpPr>
          <p:spPr>
            <a:xfrm>
              <a:off x="0" y="50421"/>
              <a:ext cx="13842008" cy="13816841"/>
            </a:xfrm>
            <a:custGeom>
              <a:avLst/>
              <a:gdLst/>
              <a:ahLst/>
              <a:cxnLst/>
              <a:rect l="l" t="t" r="r" b="b"/>
              <a:pathLst>
                <a:path w="13842008" h="13816841">
                  <a:moveTo>
                    <a:pt x="0" y="0"/>
                  </a:moveTo>
                  <a:lnTo>
                    <a:pt x="13842008" y="0"/>
                  </a:lnTo>
                  <a:lnTo>
                    <a:pt x="13842008" y="13816841"/>
                  </a:lnTo>
                  <a:lnTo>
                    <a:pt x="0" y="1381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842008" y="0"/>
              <a:ext cx="13842008" cy="13816841"/>
            </a:xfrm>
            <a:custGeom>
              <a:avLst/>
              <a:gdLst/>
              <a:ahLst/>
              <a:cxnLst/>
              <a:rect l="l" t="t" r="r" b="b"/>
              <a:pathLst>
                <a:path w="13842008" h="13816841">
                  <a:moveTo>
                    <a:pt x="0" y="0"/>
                  </a:moveTo>
                  <a:lnTo>
                    <a:pt x="13842009" y="0"/>
                  </a:lnTo>
                  <a:lnTo>
                    <a:pt x="13842009" y="13816841"/>
                  </a:lnTo>
                  <a:lnTo>
                    <a:pt x="0" y="1381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057275"/>
            <a:ext cx="16230600" cy="8229600"/>
            <a:chOff x="0" y="0"/>
            <a:chExt cx="6851469" cy="3473984"/>
          </a:xfrm>
        </p:grpSpPr>
        <p:sp>
          <p:nvSpPr>
            <p:cNvPr id="6" name="Freeform 6"/>
            <p:cNvSpPr/>
            <p:nvPr/>
          </p:nvSpPr>
          <p:spPr>
            <a:xfrm>
              <a:off x="0" y="-1270"/>
              <a:ext cx="6852739" cy="3472714"/>
            </a:xfrm>
            <a:custGeom>
              <a:avLst/>
              <a:gdLst/>
              <a:ahLst/>
              <a:cxnLst/>
              <a:rect l="l" t="t" r="r" b="b"/>
              <a:pathLst>
                <a:path w="6852739" h="3472714">
                  <a:moveTo>
                    <a:pt x="6841309" y="27940"/>
                  </a:moveTo>
                  <a:cubicBezTo>
                    <a:pt x="6832419" y="24130"/>
                    <a:pt x="6823529" y="21590"/>
                    <a:pt x="6814639" y="21590"/>
                  </a:cubicBezTo>
                  <a:cubicBezTo>
                    <a:pt x="6787969" y="20320"/>
                    <a:pt x="6687027" y="20320"/>
                    <a:pt x="6573396" y="17780"/>
                  </a:cubicBezTo>
                  <a:cubicBezTo>
                    <a:pt x="6313667" y="12700"/>
                    <a:pt x="6059349" y="6350"/>
                    <a:pt x="5799620" y="3810"/>
                  </a:cubicBezTo>
                  <a:cubicBezTo>
                    <a:pt x="5588590" y="1270"/>
                    <a:pt x="5382971" y="3810"/>
                    <a:pt x="5171941" y="2540"/>
                  </a:cubicBezTo>
                  <a:cubicBezTo>
                    <a:pt x="5079953" y="2540"/>
                    <a:pt x="4987966" y="0"/>
                    <a:pt x="4895979" y="2540"/>
                  </a:cubicBezTo>
                  <a:cubicBezTo>
                    <a:pt x="4674127" y="10160"/>
                    <a:pt x="4452275" y="11430"/>
                    <a:pt x="4225012" y="8890"/>
                  </a:cubicBezTo>
                  <a:cubicBezTo>
                    <a:pt x="4111380" y="7620"/>
                    <a:pt x="3997749" y="7620"/>
                    <a:pt x="3884117" y="7620"/>
                  </a:cubicBezTo>
                  <a:cubicBezTo>
                    <a:pt x="3678498" y="7620"/>
                    <a:pt x="3472879" y="7620"/>
                    <a:pt x="3267261" y="6350"/>
                  </a:cubicBezTo>
                  <a:cubicBezTo>
                    <a:pt x="3050820" y="5080"/>
                    <a:pt x="918876" y="2540"/>
                    <a:pt x="707846" y="1270"/>
                  </a:cubicBezTo>
                  <a:cubicBezTo>
                    <a:pt x="534693" y="0"/>
                    <a:pt x="366952" y="1270"/>
                    <a:pt x="193799" y="1270"/>
                  </a:cubicBezTo>
                  <a:cubicBezTo>
                    <a:pt x="74756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76461"/>
                    <a:pt x="16510" y="329751"/>
                    <a:pt x="17780" y="480352"/>
                  </a:cubicBezTo>
                  <a:cubicBezTo>
                    <a:pt x="19050" y="633642"/>
                    <a:pt x="17780" y="786931"/>
                    <a:pt x="16510" y="942911"/>
                  </a:cubicBezTo>
                  <a:cubicBezTo>
                    <a:pt x="15240" y="1101579"/>
                    <a:pt x="2540" y="2766254"/>
                    <a:pt x="2540" y="2924922"/>
                  </a:cubicBezTo>
                  <a:cubicBezTo>
                    <a:pt x="2540" y="3080901"/>
                    <a:pt x="1270" y="3236880"/>
                    <a:pt x="0" y="3392859"/>
                  </a:cubicBezTo>
                  <a:cubicBezTo>
                    <a:pt x="0" y="3418104"/>
                    <a:pt x="3810" y="3428264"/>
                    <a:pt x="15240" y="3433344"/>
                  </a:cubicBezTo>
                  <a:cubicBezTo>
                    <a:pt x="22860" y="3437154"/>
                    <a:pt x="31750" y="3439694"/>
                    <a:pt x="40640" y="3440964"/>
                  </a:cubicBezTo>
                  <a:cubicBezTo>
                    <a:pt x="188388" y="3446044"/>
                    <a:pt x="394007" y="3449854"/>
                    <a:pt x="599625" y="3454934"/>
                  </a:cubicBezTo>
                  <a:cubicBezTo>
                    <a:pt x="713257" y="3457474"/>
                    <a:pt x="826888" y="3462554"/>
                    <a:pt x="940520" y="3463824"/>
                  </a:cubicBezTo>
                  <a:cubicBezTo>
                    <a:pt x="1129906" y="3466364"/>
                    <a:pt x="3240205" y="3467634"/>
                    <a:pt x="3429591" y="3468904"/>
                  </a:cubicBezTo>
                  <a:cubicBezTo>
                    <a:pt x="3456646" y="3468904"/>
                    <a:pt x="3483701" y="3468904"/>
                    <a:pt x="3510756" y="3468904"/>
                  </a:cubicBezTo>
                  <a:cubicBezTo>
                    <a:pt x="3640621" y="3468904"/>
                    <a:pt x="3775897" y="3467634"/>
                    <a:pt x="3905761" y="3467634"/>
                  </a:cubicBezTo>
                  <a:cubicBezTo>
                    <a:pt x="4057270" y="3467634"/>
                    <a:pt x="4203367" y="3468904"/>
                    <a:pt x="4354876" y="3468904"/>
                  </a:cubicBezTo>
                  <a:cubicBezTo>
                    <a:pt x="4576728" y="3468904"/>
                    <a:pt x="4803991" y="3468904"/>
                    <a:pt x="5025843" y="3468904"/>
                  </a:cubicBezTo>
                  <a:cubicBezTo>
                    <a:pt x="5231462" y="3468904"/>
                    <a:pt x="5437081" y="3470174"/>
                    <a:pt x="5642700" y="3471444"/>
                  </a:cubicBezTo>
                  <a:cubicBezTo>
                    <a:pt x="5734687" y="3471444"/>
                    <a:pt x="5832086" y="3472714"/>
                    <a:pt x="5924073" y="3472714"/>
                  </a:cubicBezTo>
                  <a:cubicBezTo>
                    <a:pt x="6221680" y="3471444"/>
                    <a:pt x="6513874" y="3465094"/>
                    <a:pt x="6791779" y="3465094"/>
                  </a:cubicBezTo>
                  <a:cubicBezTo>
                    <a:pt x="6795589" y="3465094"/>
                    <a:pt x="6800669" y="3462554"/>
                    <a:pt x="6804479" y="3460014"/>
                  </a:cubicBezTo>
                  <a:cubicBezTo>
                    <a:pt x="6809559" y="3456204"/>
                    <a:pt x="6812099" y="3449854"/>
                    <a:pt x="6814639" y="3447314"/>
                  </a:cubicBezTo>
                  <a:cubicBezTo>
                    <a:pt x="6815909" y="3374034"/>
                    <a:pt x="6817179" y="3261084"/>
                    <a:pt x="6818449" y="3148133"/>
                  </a:cubicBezTo>
                  <a:cubicBezTo>
                    <a:pt x="6819719" y="2973329"/>
                    <a:pt x="6829879" y="1295208"/>
                    <a:pt x="6831149" y="1120404"/>
                  </a:cubicBezTo>
                  <a:cubicBezTo>
                    <a:pt x="6831149" y="1015521"/>
                    <a:pt x="6832419" y="910639"/>
                    <a:pt x="6833689" y="805756"/>
                  </a:cubicBezTo>
                  <a:cubicBezTo>
                    <a:pt x="6834959" y="692806"/>
                    <a:pt x="6836229" y="579856"/>
                    <a:pt x="6838769" y="466905"/>
                  </a:cubicBezTo>
                  <a:cubicBezTo>
                    <a:pt x="6840039" y="399673"/>
                    <a:pt x="6840039" y="329751"/>
                    <a:pt x="6845119" y="262519"/>
                  </a:cubicBezTo>
                  <a:cubicBezTo>
                    <a:pt x="6850199" y="181840"/>
                    <a:pt x="6852739" y="103850"/>
                    <a:pt x="6851469" y="44450"/>
                  </a:cubicBezTo>
                  <a:cubicBezTo>
                    <a:pt x="6851469" y="38100"/>
                    <a:pt x="6847659" y="30480"/>
                    <a:pt x="6841309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2042990" y="6089405"/>
            <a:ext cx="478873" cy="375117"/>
            <a:chOff x="0" y="0"/>
            <a:chExt cx="457200" cy="358140"/>
          </a:xfrm>
        </p:grpSpPr>
        <p:sp>
          <p:nvSpPr>
            <p:cNvPr id="8" name="Freeform 8"/>
            <p:cNvSpPr/>
            <p:nvPr/>
          </p:nvSpPr>
          <p:spPr>
            <a:xfrm>
              <a:off x="48260" y="48260"/>
              <a:ext cx="359410" cy="259080"/>
            </a:xfrm>
            <a:custGeom>
              <a:avLst/>
              <a:gdLst/>
              <a:ahLst/>
              <a:cxnLst/>
              <a:rect l="l" t="t" r="r" b="b"/>
              <a:pathLst>
                <a:path w="359410" h="259080">
                  <a:moveTo>
                    <a:pt x="44450" y="96520"/>
                  </a:moveTo>
                  <a:cubicBezTo>
                    <a:pt x="160020" y="201930"/>
                    <a:pt x="165100" y="194310"/>
                    <a:pt x="176530" y="184150"/>
                  </a:cubicBezTo>
                  <a:cubicBezTo>
                    <a:pt x="207010" y="157480"/>
                    <a:pt x="280670" y="33020"/>
                    <a:pt x="312420" y="11430"/>
                  </a:cubicBezTo>
                  <a:cubicBezTo>
                    <a:pt x="323850" y="3810"/>
                    <a:pt x="334010" y="0"/>
                    <a:pt x="341630" y="2540"/>
                  </a:cubicBezTo>
                  <a:cubicBezTo>
                    <a:pt x="349250" y="3810"/>
                    <a:pt x="356870" y="13970"/>
                    <a:pt x="358140" y="20320"/>
                  </a:cubicBezTo>
                  <a:cubicBezTo>
                    <a:pt x="359410" y="26670"/>
                    <a:pt x="356870" y="38100"/>
                    <a:pt x="351790" y="43180"/>
                  </a:cubicBezTo>
                  <a:cubicBezTo>
                    <a:pt x="346710" y="48260"/>
                    <a:pt x="336550" y="53340"/>
                    <a:pt x="328930" y="52070"/>
                  </a:cubicBezTo>
                  <a:cubicBezTo>
                    <a:pt x="321310" y="50800"/>
                    <a:pt x="308610" y="36830"/>
                    <a:pt x="307340" y="29210"/>
                  </a:cubicBezTo>
                  <a:cubicBezTo>
                    <a:pt x="306070" y="22860"/>
                    <a:pt x="309880" y="11430"/>
                    <a:pt x="316230" y="7620"/>
                  </a:cubicBezTo>
                  <a:cubicBezTo>
                    <a:pt x="322580" y="2540"/>
                    <a:pt x="340360" y="0"/>
                    <a:pt x="346710" y="5080"/>
                  </a:cubicBezTo>
                  <a:cubicBezTo>
                    <a:pt x="353060" y="10160"/>
                    <a:pt x="356870" y="26670"/>
                    <a:pt x="353060" y="41910"/>
                  </a:cubicBezTo>
                  <a:cubicBezTo>
                    <a:pt x="342900" y="80010"/>
                    <a:pt x="251460" y="181610"/>
                    <a:pt x="213360" y="218440"/>
                  </a:cubicBezTo>
                  <a:cubicBezTo>
                    <a:pt x="191770" y="238760"/>
                    <a:pt x="176530" y="259080"/>
                    <a:pt x="156210" y="259080"/>
                  </a:cubicBezTo>
                  <a:cubicBezTo>
                    <a:pt x="134620" y="259080"/>
                    <a:pt x="109220" y="233680"/>
                    <a:pt x="86360" y="214630"/>
                  </a:cubicBezTo>
                  <a:cubicBezTo>
                    <a:pt x="58420" y="191770"/>
                    <a:pt x="8890" y="148590"/>
                    <a:pt x="2540" y="124460"/>
                  </a:cubicBezTo>
                  <a:cubicBezTo>
                    <a:pt x="0" y="111760"/>
                    <a:pt x="3810" y="96520"/>
                    <a:pt x="11430" y="91440"/>
                  </a:cubicBezTo>
                  <a:cubicBezTo>
                    <a:pt x="19050" y="86360"/>
                    <a:pt x="44450" y="96520"/>
                    <a:pt x="44450" y="9652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</p:grpSp>
      <p:sp>
        <p:nvSpPr>
          <p:cNvPr id="9" name="TextBox 9"/>
          <p:cNvSpPr txBox="1"/>
          <p:nvPr/>
        </p:nvSpPr>
        <p:spPr>
          <a:xfrm>
            <a:off x="1300219" y="1619184"/>
            <a:ext cx="15580171" cy="730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00"/>
              </a:lnSpc>
            </a:pPr>
            <a:r>
              <a:rPr lang="en-US" sz="5500" b="1" spc="-55">
                <a:solidFill>
                  <a:srgbClr val="A2272C"/>
                </a:solidFill>
                <a:latin typeface="Bogart Bold"/>
                <a:ea typeface="Bogart Bold"/>
                <a:cs typeface="Bogart Bold"/>
                <a:sym typeface="Bogart Bold"/>
              </a:rPr>
              <a:t>How we choose models? Here is the flow...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602803" y="9399762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555555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00219" y="2301809"/>
            <a:ext cx="8517126" cy="678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 algn="l">
              <a:lnSpc>
                <a:spcPts val="4199"/>
              </a:lnSpc>
              <a:buAutoNum type="arabicPeriod"/>
            </a:pPr>
            <a:r>
              <a:rPr lang="en-US" sz="2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Logistics Regression: most common model, but assume </a:t>
            </a:r>
            <a:r>
              <a:rPr lang="en-US" sz="2999" b="1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linear correlation</a:t>
            </a:r>
          </a:p>
          <a:p>
            <a:pPr marL="647698" lvl="1" indent="-323849" algn="l">
              <a:lnSpc>
                <a:spcPts val="4199"/>
              </a:lnSpc>
              <a:buAutoNum type="arabicPeriod"/>
            </a:pPr>
            <a:r>
              <a:rPr lang="en-US" sz="2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Decision Tree: can handle </a:t>
            </a:r>
            <a:r>
              <a:rPr lang="en-US" sz="2999" b="1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non-linear variables</a:t>
            </a:r>
            <a:r>
              <a:rPr lang="en-US" sz="2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perform not very well (over-fitting etc.)</a:t>
            </a:r>
          </a:p>
          <a:p>
            <a:pPr marL="647698" lvl="1" indent="-323849" algn="l">
              <a:lnSpc>
                <a:spcPts val="4199"/>
              </a:lnSpc>
              <a:buAutoNum type="arabicPeriod"/>
            </a:pPr>
            <a:r>
              <a:rPr lang="en-US" sz="2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Random Forest: can seen as essemble of DT, better perfomance by </a:t>
            </a:r>
            <a:r>
              <a:rPr lang="en-US" sz="2999" b="1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taking average from each DT</a:t>
            </a:r>
          </a:p>
          <a:p>
            <a:pPr marL="647698" lvl="1" indent="-323849" algn="l">
              <a:lnSpc>
                <a:spcPts val="4199"/>
              </a:lnSpc>
              <a:buAutoNum type="arabicPeriod"/>
            </a:pPr>
            <a:r>
              <a:rPr lang="en-US" sz="2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XGboost: similar to RF but can </a:t>
            </a:r>
            <a:r>
              <a:rPr lang="en-US" sz="2999" b="1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learn and reduce error from tree to tree</a:t>
            </a:r>
          </a:p>
          <a:p>
            <a:pPr marL="647698" lvl="1" indent="-323849" algn="l">
              <a:lnSpc>
                <a:spcPts val="4199"/>
              </a:lnSpc>
              <a:buAutoNum type="arabicPeriod"/>
            </a:pPr>
            <a:r>
              <a:rPr lang="en-US" sz="2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Essembling Model: try to </a:t>
            </a:r>
            <a:r>
              <a:rPr lang="en-US" sz="2999" b="1">
                <a:solidFill>
                  <a:srgbClr val="A2272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take advantage</a:t>
            </a:r>
            <a:r>
              <a:rPr lang="en-US" sz="2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from models we have and </a:t>
            </a:r>
            <a:r>
              <a:rPr lang="en-US" sz="2999" b="1">
                <a:solidFill>
                  <a:srgbClr val="A2272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seek more stable and accurate performance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05847" y="3846195"/>
            <a:ext cx="5709351" cy="2527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i="1">
                <a:solidFill>
                  <a:srgbClr val="A2272C"/>
                </a:solidFill>
                <a:latin typeface="Bogart Italics"/>
                <a:ea typeface="Bogart Italics"/>
                <a:cs typeface="Bogart Italics"/>
                <a:sym typeface="Bogart Italics"/>
              </a:rPr>
              <a:t>We learn and select ML models step by step, </a:t>
            </a:r>
          </a:p>
          <a:p>
            <a:pPr algn="l">
              <a:lnSpc>
                <a:spcPts val="5040"/>
              </a:lnSpc>
            </a:pPr>
            <a:r>
              <a:rPr lang="en-US" sz="3600" i="1">
                <a:solidFill>
                  <a:srgbClr val="A2272C"/>
                </a:solidFill>
                <a:latin typeface="Bogart Italics"/>
                <a:ea typeface="Bogart Italics"/>
                <a:cs typeface="Bogart Italics"/>
                <a:sym typeface="Bogart Italics"/>
              </a:rPr>
              <a:t>to find the most suitable model for our prediction!</a:t>
            </a: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14658" y="-56723"/>
            <a:ext cx="20763012" cy="10400446"/>
            <a:chOff x="0" y="0"/>
            <a:chExt cx="27684017" cy="13867262"/>
          </a:xfrm>
        </p:grpSpPr>
        <p:sp>
          <p:nvSpPr>
            <p:cNvPr id="3" name="Freeform 3"/>
            <p:cNvSpPr/>
            <p:nvPr/>
          </p:nvSpPr>
          <p:spPr>
            <a:xfrm>
              <a:off x="0" y="50421"/>
              <a:ext cx="13842008" cy="13816841"/>
            </a:xfrm>
            <a:custGeom>
              <a:avLst/>
              <a:gdLst/>
              <a:ahLst/>
              <a:cxnLst/>
              <a:rect l="l" t="t" r="r" b="b"/>
              <a:pathLst>
                <a:path w="13842008" h="13816841">
                  <a:moveTo>
                    <a:pt x="0" y="0"/>
                  </a:moveTo>
                  <a:lnTo>
                    <a:pt x="13842008" y="0"/>
                  </a:lnTo>
                  <a:lnTo>
                    <a:pt x="13842008" y="13816841"/>
                  </a:lnTo>
                  <a:lnTo>
                    <a:pt x="0" y="1381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842008" y="0"/>
              <a:ext cx="13842008" cy="13816841"/>
            </a:xfrm>
            <a:custGeom>
              <a:avLst/>
              <a:gdLst/>
              <a:ahLst/>
              <a:cxnLst/>
              <a:rect l="l" t="t" r="r" b="b"/>
              <a:pathLst>
                <a:path w="13842008" h="13816841">
                  <a:moveTo>
                    <a:pt x="0" y="0"/>
                  </a:moveTo>
                  <a:lnTo>
                    <a:pt x="13842009" y="0"/>
                  </a:lnTo>
                  <a:lnTo>
                    <a:pt x="13842009" y="13816841"/>
                  </a:lnTo>
                  <a:lnTo>
                    <a:pt x="0" y="1381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16230600" cy="8229600"/>
            <a:chOff x="0" y="0"/>
            <a:chExt cx="6851469" cy="3473984"/>
          </a:xfrm>
        </p:grpSpPr>
        <p:sp>
          <p:nvSpPr>
            <p:cNvPr id="6" name="Freeform 6"/>
            <p:cNvSpPr/>
            <p:nvPr/>
          </p:nvSpPr>
          <p:spPr>
            <a:xfrm>
              <a:off x="0" y="-1270"/>
              <a:ext cx="6852739" cy="3472714"/>
            </a:xfrm>
            <a:custGeom>
              <a:avLst/>
              <a:gdLst/>
              <a:ahLst/>
              <a:cxnLst/>
              <a:rect l="l" t="t" r="r" b="b"/>
              <a:pathLst>
                <a:path w="6852739" h="3472714">
                  <a:moveTo>
                    <a:pt x="6841309" y="27940"/>
                  </a:moveTo>
                  <a:cubicBezTo>
                    <a:pt x="6832419" y="24130"/>
                    <a:pt x="6823529" y="21590"/>
                    <a:pt x="6814639" y="21590"/>
                  </a:cubicBezTo>
                  <a:cubicBezTo>
                    <a:pt x="6787969" y="20320"/>
                    <a:pt x="6687027" y="20320"/>
                    <a:pt x="6573396" y="17780"/>
                  </a:cubicBezTo>
                  <a:cubicBezTo>
                    <a:pt x="6313667" y="12700"/>
                    <a:pt x="6059349" y="6350"/>
                    <a:pt x="5799620" y="3810"/>
                  </a:cubicBezTo>
                  <a:cubicBezTo>
                    <a:pt x="5588590" y="1270"/>
                    <a:pt x="5382971" y="3810"/>
                    <a:pt x="5171941" y="2540"/>
                  </a:cubicBezTo>
                  <a:cubicBezTo>
                    <a:pt x="5079953" y="2540"/>
                    <a:pt x="4987966" y="0"/>
                    <a:pt x="4895979" y="2540"/>
                  </a:cubicBezTo>
                  <a:cubicBezTo>
                    <a:pt x="4674127" y="10160"/>
                    <a:pt x="4452275" y="11430"/>
                    <a:pt x="4225012" y="8890"/>
                  </a:cubicBezTo>
                  <a:cubicBezTo>
                    <a:pt x="4111380" y="7620"/>
                    <a:pt x="3997749" y="7620"/>
                    <a:pt x="3884117" y="7620"/>
                  </a:cubicBezTo>
                  <a:cubicBezTo>
                    <a:pt x="3678498" y="7620"/>
                    <a:pt x="3472879" y="7620"/>
                    <a:pt x="3267261" y="6350"/>
                  </a:cubicBezTo>
                  <a:cubicBezTo>
                    <a:pt x="3050820" y="5080"/>
                    <a:pt x="918876" y="2540"/>
                    <a:pt x="707846" y="1270"/>
                  </a:cubicBezTo>
                  <a:cubicBezTo>
                    <a:pt x="534693" y="0"/>
                    <a:pt x="366952" y="1270"/>
                    <a:pt x="193799" y="1270"/>
                  </a:cubicBezTo>
                  <a:cubicBezTo>
                    <a:pt x="74756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76461"/>
                    <a:pt x="16510" y="329751"/>
                    <a:pt x="17780" y="480352"/>
                  </a:cubicBezTo>
                  <a:cubicBezTo>
                    <a:pt x="19050" y="633642"/>
                    <a:pt x="17780" y="786931"/>
                    <a:pt x="16510" y="942911"/>
                  </a:cubicBezTo>
                  <a:cubicBezTo>
                    <a:pt x="15240" y="1101579"/>
                    <a:pt x="2540" y="2766254"/>
                    <a:pt x="2540" y="2924922"/>
                  </a:cubicBezTo>
                  <a:cubicBezTo>
                    <a:pt x="2540" y="3080901"/>
                    <a:pt x="1270" y="3236880"/>
                    <a:pt x="0" y="3392859"/>
                  </a:cubicBezTo>
                  <a:cubicBezTo>
                    <a:pt x="0" y="3418104"/>
                    <a:pt x="3810" y="3428264"/>
                    <a:pt x="15240" y="3433344"/>
                  </a:cubicBezTo>
                  <a:cubicBezTo>
                    <a:pt x="22860" y="3437154"/>
                    <a:pt x="31750" y="3439694"/>
                    <a:pt x="40640" y="3440964"/>
                  </a:cubicBezTo>
                  <a:cubicBezTo>
                    <a:pt x="188388" y="3446044"/>
                    <a:pt x="394007" y="3449854"/>
                    <a:pt x="599625" y="3454934"/>
                  </a:cubicBezTo>
                  <a:cubicBezTo>
                    <a:pt x="713257" y="3457474"/>
                    <a:pt x="826888" y="3462554"/>
                    <a:pt x="940520" y="3463824"/>
                  </a:cubicBezTo>
                  <a:cubicBezTo>
                    <a:pt x="1129906" y="3466364"/>
                    <a:pt x="3240205" y="3467634"/>
                    <a:pt x="3429591" y="3468904"/>
                  </a:cubicBezTo>
                  <a:cubicBezTo>
                    <a:pt x="3456646" y="3468904"/>
                    <a:pt x="3483701" y="3468904"/>
                    <a:pt x="3510756" y="3468904"/>
                  </a:cubicBezTo>
                  <a:cubicBezTo>
                    <a:pt x="3640621" y="3468904"/>
                    <a:pt x="3775897" y="3467634"/>
                    <a:pt x="3905761" y="3467634"/>
                  </a:cubicBezTo>
                  <a:cubicBezTo>
                    <a:pt x="4057270" y="3467634"/>
                    <a:pt x="4203367" y="3468904"/>
                    <a:pt x="4354876" y="3468904"/>
                  </a:cubicBezTo>
                  <a:cubicBezTo>
                    <a:pt x="4576728" y="3468904"/>
                    <a:pt x="4803991" y="3468904"/>
                    <a:pt x="5025843" y="3468904"/>
                  </a:cubicBezTo>
                  <a:cubicBezTo>
                    <a:pt x="5231462" y="3468904"/>
                    <a:pt x="5437081" y="3470174"/>
                    <a:pt x="5642700" y="3471444"/>
                  </a:cubicBezTo>
                  <a:cubicBezTo>
                    <a:pt x="5734687" y="3471444"/>
                    <a:pt x="5832086" y="3472714"/>
                    <a:pt x="5924073" y="3472714"/>
                  </a:cubicBezTo>
                  <a:cubicBezTo>
                    <a:pt x="6221680" y="3471444"/>
                    <a:pt x="6513874" y="3465094"/>
                    <a:pt x="6791779" y="3465094"/>
                  </a:cubicBezTo>
                  <a:cubicBezTo>
                    <a:pt x="6795589" y="3465094"/>
                    <a:pt x="6800669" y="3462554"/>
                    <a:pt x="6804479" y="3460014"/>
                  </a:cubicBezTo>
                  <a:cubicBezTo>
                    <a:pt x="6809559" y="3456204"/>
                    <a:pt x="6812099" y="3449854"/>
                    <a:pt x="6814639" y="3447314"/>
                  </a:cubicBezTo>
                  <a:cubicBezTo>
                    <a:pt x="6815909" y="3374034"/>
                    <a:pt x="6817179" y="3261084"/>
                    <a:pt x="6818449" y="3148133"/>
                  </a:cubicBezTo>
                  <a:cubicBezTo>
                    <a:pt x="6819719" y="2973329"/>
                    <a:pt x="6829879" y="1295208"/>
                    <a:pt x="6831149" y="1120404"/>
                  </a:cubicBezTo>
                  <a:cubicBezTo>
                    <a:pt x="6831149" y="1015521"/>
                    <a:pt x="6832419" y="910639"/>
                    <a:pt x="6833689" y="805756"/>
                  </a:cubicBezTo>
                  <a:cubicBezTo>
                    <a:pt x="6834959" y="692806"/>
                    <a:pt x="6836229" y="579856"/>
                    <a:pt x="6838769" y="466905"/>
                  </a:cubicBezTo>
                  <a:cubicBezTo>
                    <a:pt x="6840039" y="399673"/>
                    <a:pt x="6840039" y="329751"/>
                    <a:pt x="6845119" y="262519"/>
                  </a:cubicBezTo>
                  <a:cubicBezTo>
                    <a:pt x="6850199" y="181840"/>
                    <a:pt x="6852739" y="103850"/>
                    <a:pt x="6851469" y="44450"/>
                  </a:cubicBezTo>
                  <a:cubicBezTo>
                    <a:pt x="6851469" y="38100"/>
                    <a:pt x="6847659" y="30480"/>
                    <a:pt x="6841309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2042990" y="6089405"/>
            <a:ext cx="478873" cy="375117"/>
            <a:chOff x="0" y="0"/>
            <a:chExt cx="457200" cy="358140"/>
          </a:xfrm>
        </p:grpSpPr>
        <p:sp>
          <p:nvSpPr>
            <p:cNvPr id="8" name="Freeform 8"/>
            <p:cNvSpPr/>
            <p:nvPr/>
          </p:nvSpPr>
          <p:spPr>
            <a:xfrm>
              <a:off x="48260" y="48260"/>
              <a:ext cx="359410" cy="259080"/>
            </a:xfrm>
            <a:custGeom>
              <a:avLst/>
              <a:gdLst/>
              <a:ahLst/>
              <a:cxnLst/>
              <a:rect l="l" t="t" r="r" b="b"/>
              <a:pathLst>
                <a:path w="359410" h="259080">
                  <a:moveTo>
                    <a:pt x="44450" y="96520"/>
                  </a:moveTo>
                  <a:cubicBezTo>
                    <a:pt x="160020" y="201930"/>
                    <a:pt x="165100" y="194310"/>
                    <a:pt x="176530" y="184150"/>
                  </a:cubicBezTo>
                  <a:cubicBezTo>
                    <a:pt x="207010" y="157480"/>
                    <a:pt x="280670" y="33020"/>
                    <a:pt x="312420" y="11430"/>
                  </a:cubicBezTo>
                  <a:cubicBezTo>
                    <a:pt x="323850" y="3810"/>
                    <a:pt x="334010" y="0"/>
                    <a:pt x="341630" y="2540"/>
                  </a:cubicBezTo>
                  <a:cubicBezTo>
                    <a:pt x="349250" y="3810"/>
                    <a:pt x="356870" y="13970"/>
                    <a:pt x="358140" y="20320"/>
                  </a:cubicBezTo>
                  <a:cubicBezTo>
                    <a:pt x="359410" y="26670"/>
                    <a:pt x="356870" y="38100"/>
                    <a:pt x="351790" y="43180"/>
                  </a:cubicBezTo>
                  <a:cubicBezTo>
                    <a:pt x="346710" y="48260"/>
                    <a:pt x="336550" y="53340"/>
                    <a:pt x="328930" y="52070"/>
                  </a:cubicBezTo>
                  <a:cubicBezTo>
                    <a:pt x="321310" y="50800"/>
                    <a:pt x="308610" y="36830"/>
                    <a:pt x="307340" y="29210"/>
                  </a:cubicBezTo>
                  <a:cubicBezTo>
                    <a:pt x="306070" y="22860"/>
                    <a:pt x="309880" y="11430"/>
                    <a:pt x="316230" y="7620"/>
                  </a:cubicBezTo>
                  <a:cubicBezTo>
                    <a:pt x="322580" y="2540"/>
                    <a:pt x="340360" y="0"/>
                    <a:pt x="346710" y="5080"/>
                  </a:cubicBezTo>
                  <a:cubicBezTo>
                    <a:pt x="353060" y="10160"/>
                    <a:pt x="356870" y="26670"/>
                    <a:pt x="353060" y="41910"/>
                  </a:cubicBezTo>
                  <a:cubicBezTo>
                    <a:pt x="342900" y="80010"/>
                    <a:pt x="251460" y="181610"/>
                    <a:pt x="213360" y="218440"/>
                  </a:cubicBezTo>
                  <a:cubicBezTo>
                    <a:pt x="191770" y="238760"/>
                    <a:pt x="176530" y="259080"/>
                    <a:pt x="156210" y="259080"/>
                  </a:cubicBezTo>
                  <a:cubicBezTo>
                    <a:pt x="134620" y="259080"/>
                    <a:pt x="109220" y="233680"/>
                    <a:pt x="86360" y="214630"/>
                  </a:cubicBezTo>
                  <a:cubicBezTo>
                    <a:pt x="58420" y="191770"/>
                    <a:pt x="8890" y="148590"/>
                    <a:pt x="2540" y="124460"/>
                  </a:cubicBezTo>
                  <a:cubicBezTo>
                    <a:pt x="0" y="111760"/>
                    <a:pt x="3810" y="96520"/>
                    <a:pt x="11430" y="91440"/>
                  </a:cubicBezTo>
                  <a:cubicBezTo>
                    <a:pt x="19050" y="86360"/>
                    <a:pt x="44450" y="96520"/>
                    <a:pt x="44450" y="9652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</p:grpSp>
      <p:sp>
        <p:nvSpPr>
          <p:cNvPr id="9" name="TextBox 9"/>
          <p:cNvSpPr txBox="1"/>
          <p:nvPr/>
        </p:nvSpPr>
        <p:spPr>
          <a:xfrm>
            <a:off x="1330116" y="1413060"/>
            <a:ext cx="16272687" cy="165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6399" b="1" spc="-63">
                <a:solidFill>
                  <a:srgbClr val="A2272C"/>
                </a:solidFill>
                <a:latin typeface="Bogart Bold"/>
                <a:ea typeface="Bogart Bold"/>
                <a:cs typeface="Bogart Bold"/>
                <a:sym typeface="Bogart Bold"/>
              </a:rPr>
              <a:t>Evaluation Design and Visualization</a:t>
            </a:r>
          </a:p>
          <a:p>
            <a:pPr marL="0" lvl="0" indent="0" algn="l">
              <a:lnSpc>
                <a:spcPts val="6399"/>
              </a:lnSpc>
            </a:pPr>
            <a:endParaRPr lang="en-US" sz="6399" b="1" spc="-63">
              <a:solidFill>
                <a:srgbClr val="A2272C"/>
              </a:solidFill>
              <a:latin typeface="Bogart Bold"/>
              <a:ea typeface="Bogart Bold"/>
              <a:cs typeface="Bogart Bold"/>
              <a:sym typeface="Bogart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602803" y="9399762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555555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409727"/>
            <a:ext cx="9780165" cy="637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</a:t>
            </a:r>
            <a:r>
              <a:rPr lang="en-US" sz="3299" b="1">
                <a:solidFill>
                  <a:srgbClr val="3E4A9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Metrics Used:</a:t>
            </a:r>
          </a:p>
          <a:p>
            <a:pPr marL="712467" lvl="1" indent="-356233" algn="l">
              <a:lnSpc>
                <a:spcPts val="4619"/>
              </a:lnSpc>
              <a:buFont typeface="Arial"/>
              <a:buChar char="•"/>
            </a:pPr>
            <a:r>
              <a:rPr lang="en-US" sz="32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Accuracy</a:t>
            </a:r>
          </a:p>
          <a:p>
            <a:pPr marL="712467" lvl="1" indent="-356233" algn="l">
              <a:lnSpc>
                <a:spcPts val="4619"/>
              </a:lnSpc>
              <a:buFont typeface="Arial"/>
              <a:buChar char="•"/>
            </a:pPr>
            <a:r>
              <a:rPr lang="en-US" sz="32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Precision / Recall / F1-Score </a:t>
            </a:r>
          </a:p>
          <a:p>
            <a:pPr marL="712467" lvl="1" indent="-356233" algn="l">
              <a:lnSpc>
                <a:spcPts val="4619"/>
              </a:lnSpc>
              <a:buFont typeface="Arial"/>
              <a:buChar char="•"/>
            </a:pPr>
            <a:r>
              <a:rPr lang="en-US" sz="32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ROC AUC Score</a:t>
            </a:r>
          </a:p>
          <a:p>
            <a:pPr marL="712467" lvl="1" indent="-356233" algn="l">
              <a:lnSpc>
                <a:spcPts val="4619"/>
              </a:lnSpc>
              <a:buFont typeface="Arial"/>
              <a:buChar char="•"/>
            </a:pPr>
            <a:r>
              <a:rPr lang="en-US" sz="32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Confusion Matrix</a:t>
            </a:r>
          </a:p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</a:t>
            </a:r>
            <a:r>
              <a:rPr lang="en-US" sz="3299" b="1">
                <a:solidFill>
                  <a:srgbClr val="3E4A9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Visualizations Included:</a:t>
            </a:r>
          </a:p>
          <a:p>
            <a:pPr marL="712467" lvl="1" indent="-356233" algn="l">
              <a:lnSpc>
                <a:spcPts val="4619"/>
              </a:lnSpc>
              <a:buFont typeface="Arial"/>
              <a:buChar char="•"/>
            </a:pPr>
            <a:r>
              <a:rPr lang="en-US" sz="32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ROC Curves (multi-model comparison)</a:t>
            </a:r>
          </a:p>
          <a:p>
            <a:pPr marL="712467" lvl="1" indent="-356233" algn="l">
              <a:lnSpc>
                <a:spcPts val="4619"/>
              </a:lnSpc>
              <a:buFont typeface="Arial"/>
              <a:buChar char="•"/>
            </a:pPr>
            <a:r>
              <a:rPr lang="en-US" sz="32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Confusion Matrix heatmaps (for each model)</a:t>
            </a:r>
          </a:p>
          <a:p>
            <a:pPr marL="712467" lvl="1" indent="-356233" algn="l">
              <a:lnSpc>
                <a:spcPts val="4619"/>
              </a:lnSpc>
              <a:buFont typeface="Arial"/>
              <a:buChar char="•"/>
            </a:pPr>
            <a:r>
              <a:rPr lang="en-US" sz="32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Bar chart comparing Precision / Recall / F1</a:t>
            </a:r>
          </a:p>
          <a:p>
            <a:pPr algn="l">
              <a:lnSpc>
                <a:spcPts val="4619"/>
              </a:lnSpc>
            </a:pPr>
            <a:endParaRPr lang="en-US" sz="3299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093506" y="2645410"/>
            <a:ext cx="6616495" cy="4443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i="1">
                <a:solidFill>
                  <a:srgbClr val="6B2D21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Recall is emphasized due to the healthcare context: false negatives are riskier than false positives.</a:t>
            </a:r>
          </a:p>
          <a:p>
            <a:pPr algn="l">
              <a:lnSpc>
                <a:spcPts val="3919"/>
              </a:lnSpc>
            </a:pPr>
            <a:endParaRPr lang="en-US" sz="2799" b="1" i="1">
              <a:solidFill>
                <a:srgbClr val="6B2D21"/>
              </a:solidFill>
              <a:latin typeface="Canva Sans Bold Italics"/>
              <a:ea typeface="Canva Sans Bold Italics"/>
              <a:cs typeface="Canva Sans Bold Italics"/>
              <a:sym typeface="Canva Sans Bold Italics"/>
            </a:endParaRPr>
          </a:p>
          <a:p>
            <a:pPr algn="l">
              <a:lnSpc>
                <a:spcPts val="3919"/>
              </a:lnSpc>
            </a:pPr>
            <a:r>
              <a:rPr lang="en-US" sz="2799" b="1" i="1">
                <a:solidFill>
                  <a:srgbClr val="6B2D21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Therefore, we also plot the PR Curve which is useful for understanding model performance on the positive class when data is imbalanced.</a:t>
            </a:r>
          </a:p>
          <a:p>
            <a:pPr algn="l">
              <a:lnSpc>
                <a:spcPts val="3919"/>
              </a:lnSpc>
            </a:pPr>
            <a:endParaRPr lang="en-US" sz="2799" b="1" i="1">
              <a:solidFill>
                <a:srgbClr val="6B2D21"/>
              </a:solidFill>
              <a:latin typeface="Canva Sans Bold Italics"/>
              <a:ea typeface="Canva Sans Bold Italics"/>
              <a:cs typeface="Canva Sans Bold Italics"/>
              <a:sym typeface="Canva Sans Bold Italics"/>
            </a:endParaRP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2F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14658" y="-56723"/>
            <a:ext cx="20763012" cy="10400446"/>
            <a:chOff x="0" y="0"/>
            <a:chExt cx="27684017" cy="13867262"/>
          </a:xfrm>
        </p:grpSpPr>
        <p:sp>
          <p:nvSpPr>
            <p:cNvPr id="3" name="Freeform 3"/>
            <p:cNvSpPr/>
            <p:nvPr/>
          </p:nvSpPr>
          <p:spPr>
            <a:xfrm>
              <a:off x="0" y="50421"/>
              <a:ext cx="13842008" cy="13816841"/>
            </a:xfrm>
            <a:custGeom>
              <a:avLst/>
              <a:gdLst/>
              <a:ahLst/>
              <a:cxnLst/>
              <a:rect l="l" t="t" r="r" b="b"/>
              <a:pathLst>
                <a:path w="13842008" h="13816841">
                  <a:moveTo>
                    <a:pt x="0" y="0"/>
                  </a:moveTo>
                  <a:lnTo>
                    <a:pt x="13842008" y="0"/>
                  </a:lnTo>
                  <a:lnTo>
                    <a:pt x="13842008" y="13816841"/>
                  </a:lnTo>
                  <a:lnTo>
                    <a:pt x="0" y="1381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842008" y="0"/>
              <a:ext cx="13842008" cy="13816841"/>
            </a:xfrm>
            <a:custGeom>
              <a:avLst/>
              <a:gdLst/>
              <a:ahLst/>
              <a:cxnLst/>
              <a:rect l="l" t="t" r="r" b="b"/>
              <a:pathLst>
                <a:path w="13842008" h="13816841">
                  <a:moveTo>
                    <a:pt x="0" y="0"/>
                  </a:moveTo>
                  <a:lnTo>
                    <a:pt x="13842009" y="0"/>
                  </a:lnTo>
                  <a:lnTo>
                    <a:pt x="13842009" y="13816841"/>
                  </a:lnTo>
                  <a:lnTo>
                    <a:pt x="0" y="1381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851548" y="1098346"/>
            <a:ext cx="16230600" cy="8229600"/>
            <a:chOff x="0" y="0"/>
            <a:chExt cx="6851469" cy="3473984"/>
          </a:xfrm>
        </p:grpSpPr>
        <p:sp>
          <p:nvSpPr>
            <p:cNvPr id="6" name="Freeform 6"/>
            <p:cNvSpPr/>
            <p:nvPr/>
          </p:nvSpPr>
          <p:spPr>
            <a:xfrm>
              <a:off x="0" y="-1270"/>
              <a:ext cx="6852739" cy="3472714"/>
            </a:xfrm>
            <a:custGeom>
              <a:avLst/>
              <a:gdLst/>
              <a:ahLst/>
              <a:cxnLst/>
              <a:rect l="l" t="t" r="r" b="b"/>
              <a:pathLst>
                <a:path w="6852739" h="3472714">
                  <a:moveTo>
                    <a:pt x="6841309" y="27940"/>
                  </a:moveTo>
                  <a:cubicBezTo>
                    <a:pt x="6832419" y="24130"/>
                    <a:pt x="6823529" y="21590"/>
                    <a:pt x="6814639" y="21590"/>
                  </a:cubicBezTo>
                  <a:cubicBezTo>
                    <a:pt x="6787969" y="20320"/>
                    <a:pt x="6687027" y="20320"/>
                    <a:pt x="6573396" y="17780"/>
                  </a:cubicBezTo>
                  <a:cubicBezTo>
                    <a:pt x="6313667" y="12700"/>
                    <a:pt x="6059349" y="6350"/>
                    <a:pt x="5799620" y="3810"/>
                  </a:cubicBezTo>
                  <a:cubicBezTo>
                    <a:pt x="5588590" y="1270"/>
                    <a:pt x="5382971" y="3810"/>
                    <a:pt x="5171941" y="2540"/>
                  </a:cubicBezTo>
                  <a:cubicBezTo>
                    <a:pt x="5079953" y="2540"/>
                    <a:pt x="4987966" y="0"/>
                    <a:pt x="4895979" y="2540"/>
                  </a:cubicBezTo>
                  <a:cubicBezTo>
                    <a:pt x="4674127" y="10160"/>
                    <a:pt x="4452275" y="11430"/>
                    <a:pt x="4225012" y="8890"/>
                  </a:cubicBezTo>
                  <a:cubicBezTo>
                    <a:pt x="4111380" y="7620"/>
                    <a:pt x="3997749" y="7620"/>
                    <a:pt x="3884117" y="7620"/>
                  </a:cubicBezTo>
                  <a:cubicBezTo>
                    <a:pt x="3678498" y="7620"/>
                    <a:pt x="3472879" y="7620"/>
                    <a:pt x="3267261" y="6350"/>
                  </a:cubicBezTo>
                  <a:cubicBezTo>
                    <a:pt x="3050820" y="5080"/>
                    <a:pt x="918876" y="2540"/>
                    <a:pt x="707846" y="1270"/>
                  </a:cubicBezTo>
                  <a:cubicBezTo>
                    <a:pt x="534693" y="0"/>
                    <a:pt x="366952" y="1270"/>
                    <a:pt x="193799" y="1270"/>
                  </a:cubicBezTo>
                  <a:cubicBezTo>
                    <a:pt x="74756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76461"/>
                    <a:pt x="16510" y="329751"/>
                    <a:pt x="17780" y="480352"/>
                  </a:cubicBezTo>
                  <a:cubicBezTo>
                    <a:pt x="19050" y="633642"/>
                    <a:pt x="17780" y="786931"/>
                    <a:pt x="16510" y="942911"/>
                  </a:cubicBezTo>
                  <a:cubicBezTo>
                    <a:pt x="15240" y="1101579"/>
                    <a:pt x="2540" y="2766254"/>
                    <a:pt x="2540" y="2924922"/>
                  </a:cubicBezTo>
                  <a:cubicBezTo>
                    <a:pt x="2540" y="3080901"/>
                    <a:pt x="1270" y="3236880"/>
                    <a:pt x="0" y="3392859"/>
                  </a:cubicBezTo>
                  <a:cubicBezTo>
                    <a:pt x="0" y="3418104"/>
                    <a:pt x="3810" y="3428264"/>
                    <a:pt x="15240" y="3433344"/>
                  </a:cubicBezTo>
                  <a:cubicBezTo>
                    <a:pt x="22860" y="3437154"/>
                    <a:pt x="31750" y="3439694"/>
                    <a:pt x="40640" y="3440964"/>
                  </a:cubicBezTo>
                  <a:cubicBezTo>
                    <a:pt x="188388" y="3446044"/>
                    <a:pt x="394007" y="3449854"/>
                    <a:pt x="599625" y="3454934"/>
                  </a:cubicBezTo>
                  <a:cubicBezTo>
                    <a:pt x="713257" y="3457474"/>
                    <a:pt x="826888" y="3462554"/>
                    <a:pt x="940520" y="3463824"/>
                  </a:cubicBezTo>
                  <a:cubicBezTo>
                    <a:pt x="1129906" y="3466364"/>
                    <a:pt x="3240205" y="3467634"/>
                    <a:pt x="3429591" y="3468904"/>
                  </a:cubicBezTo>
                  <a:cubicBezTo>
                    <a:pt x="3456646" y="3468904"/>
                    <a:pt x="3483701" y="3468904"/>
                    <a:pt x="3510756" y="3468904"/>
                  </a:cubicBezTo>
                  <a:cubicBezTo>
                    <a:pt x="3640621" y="3468904"/>
                    <a:pt x="3775897" y="3467634"/>
                    <a:pt x="3905761" y="3467634"/>
                  </a:cubicBezTo>
                  <a:cubicBezTo>
                    <a:pt x="4057270" y="3467634"/>
                    <a:pt x="4203367" y="3468904"/>
                    <a:pt x="4354876" y="3468904"/>
                  </a:cubicBezTo>
                  <a:cubicBezTo>
                    <a:pt x="4576728" y="3468904"/>
                    <a:pt x="4803991" y="3468904"/>
                    <a:pt x="5025843" y="3468904"/>
                  </a:cubicBezTo>
                  <a:cubicBezTo>
                    <a:pt x="5231462" y="3468904"/>
                    <a:pt x="5437081" y="3470174"/>
                    <a:pt x="5642700" y="3471444"/>
                  </a:cubicBezTo>
                  <a:cubicBezTo>
                    <a:pt x="5734687" y="3471444"/>
                    <a:pt x="5832086" y="3472714"/>
                    <a:pt x="5924073" y="3472714"/>
                  </a:cubicBezTo>
                  <a:cubicBezTo>
                    <a:pt x="6221680" y="3471444"/>
                    <a:pt x="6513874" y="3465094"/>
                    <a:pt x="6791779" y="3465094"/>
                  </a:cubicBezTo>
                  <a:cubicBezTo>
                    <a:pt x="6795589" y="3465094"/>
                    <a:pt x="6800669" y="3462554"/>
                    <a:pt x="6804479" y="3460014"/>
                  </a:cubicBezTo>
                  <a:cubicBezTo>
                    <a:pt x="6809559" y="3456204"/>
                    <a:pt x="6812099" y="3449854"/>
                    <a:pt x="6814639" y="3447314"/>
                  </a:cubicBezTo>
                  <a:cubicBezTo>
                    <a:pt x="6815909" y="3374034"/>
                    <a:pt x="6817179" y="3261084"/>
                    <a:pt x="6818449" y="3148133"/>
                  </a:cubicBezTo>
                  <a:cubicBezTo>
                    <a:pt x="6819719" y="2973329"/>
                    <a:pt x="6829879" y="1295208"/>
                    <a:pt x="6831149" y="1120404"/>
                  </a:cubicBezTo>
                  <a:cubicBezTo>
                    <a:pt x="6831149" y="1015521"/>
                    <a:pt x="6832419" y="910639"/>
                    <a:pt x="6833689" y="805756"/>
                  </a:cubicBezTo>
                  <a:cubicBezTo>
                    <a:pt x="6834959" y="692806"/>
                    <a:pt x="6836229" y="579856"/>
                    <a:pt x="6838769" y="466905"/>
                  </a:cubicBezTo>
                  <a:cubicBezTo>
                    <a:pt x="6840039" y="399673"/>
                    <a:pt x="6840039" y="329751"/>
                    <a:pt x="6845119" y="262519"/>
                  </a:cubicBezTo>
                  <a:cubicBezTo>
                    <a:pt x="6850199" y="181840"/>
                    <a:pt x="6852739" y="103850"/>
                    <a:pt x="6851469" y="44450"/>
                  </a:cubicBezTo>
                  <a:cubicBezTo>
                    <a:pt x="6851469" y="38100"/>
                    <a:pt x="6847659" y="30480"/>
                    <a:pt x="6841309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028700" y="2284200"/>
            <a:ext cx="8369222" cy="6920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1">
                <a:solidFill>
                  <a:srgbClr val="A2272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Features: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Linear model via </a:t>
            </a:r>
            <a:r>
              <a:rPr lang="en-US" sz="2800" b="1">
                <a:solidFill>
                  <a:srgbClr val="3E4A9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sigmoid function</a:t>
            </a:r>
          </a:p>
          <a:p>
            <a:pPr algn="l">
              <a:lnSpc>
                <a:spcPts val="3920"/>
              </a:lnSpc>
            </a:pPr>
            <a:r>
              <a:rPr lang="en-US" sz="2800" b="1">
                <a:solidFill>
                  <a:srgbClr val="A2272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Training Details: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Used </a:t>
            </a:r>
            <a:r>
              <a:rPr lang="en-US" sz="2800" b="1">
                <a:solidFill>
                  <a:srgbClr val="3E4A9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class_weight='balanced'</a:t>
            </a:r>
            <a:r>
              <a:rPr lang="en-US" sz="2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to handle class imbalance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Performed </a:t>
            </a:r>
            <a:r>
              <a:rPr lang="en-US" sz="2800" b="1">
                <a:solidFill>
                  <a:srgbClr val="3E4A9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cross-validation</a:t>
            </a:r>
            <a:r>
              <a:rPr lang="en-US" sz="2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on training set</a:t>
            </a: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l">
              <a:lnSpc>
                <a:spcPts val="3920"/>
              </a:lnSpc>
            </a:pPr>
            <a:r>
              <a:rPr lang="en-US" sz="2800" b="1">
                <a:solidFill>
                  <a:srgbClr val="A2272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Strengths: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High interpretability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Efficient to train</a:t>
            </a:r>
          </a:p>
          <a:p>
            <a:pPr algn="l">
              <a:lnSpc>
                <a:spcPts val="3920"/>
              </a:lnSpc>
            </a:pPr>
            <a:r>
              <a:rPr lang="en-US" sz="2800" b="1">
                <a:solidFill>
                  <a:srgbClr val="A2272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Limitations: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Assumes linear relationship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May underperform on complex, non-linear patterns</a:t>
            </a:r>
          </a:p>
          <a:p>
            <a:pPr algn="l">
              <a:lnSpc>
                <a:spcPts val="3920"/>
              </a:lnSpc>
            </a:pPr>
            <a:endParaRPr lang="en-US" sz="2800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9397922" y="2341350"/>
            <a:ext cx="7308954" cy="3494425"/>
          </a:xfrm>
          <a:custGeom>
            <a:avLst/>
            <a:gdLst/>
            <a:ahLst/>
            <a:cxnLst/>
            <a:rect l="l" t="t" r="r" b="b"/>
            <a:pathLst>
              <a:path w="7308954" h="3494425">
                <a:moveTo>
                  <a:pt x="0" y="0"/>
                </a:moveTo>
                <a:lnTo>
                  <a:pt x="7308953" y="0"/>
                </a:lnTo>
                <a:lnTo>
                  <a:pt x="7308953" y="3494425"/>
                </a:lnTo>
                <a:lnTo>
                  <a:pt x="0" y="34944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897" r="-7598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1464785"/>
            <a:ext cx="9971670" cy="876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30"/>
              </a:lnSpc>
            </a:pPr>
            <a:r>
              <a:rPr lang="en-US" sz="7176" b="1" spc="-71">
                <a:solidFill>
                  <a:srgbClr val="3E4A9D"/>
                </a:solidFill>
                <a:latin typeface="Bogart Bold"/>
                <a:ea typeface="Bogart Bold"/>
                <a:cs typeface="Bogart Bold"/>
                <a:sym typeface="Bogart Bold"/>
              </a:rPr>
              <a:t>Logistics Regression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602803" y="9399762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97922" y="6451034"/>
            <a:ext cx="5740113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b="1">
                <a:solidFill>
                  <a:srgbClr val="3E4A9D"/>
                </a:solidFill>
                <a:latin typeface="Bogart Bold"/>
                <a:ea typeface="Bogart Bold"/>
                <a:cs typeface="Bogart Bold"/>
                <a:sym typeface="Bogart Bold"/>
              </a:rPr>
              <a:t>Most widely accepted model </a:t>
            </a:r>
          </a:p>
          <a:p>
            <a:pPr algn="just">
              <a:lnSpc>
                <a:spcPts val="3919"/>
              </a:lnSpc>
            </a:pPr>
            <a:r>
              <a:rPr lang="en-US" sz="2799" b="1">
                <a:solidFill>
                  <a:srgbClr val="3E4A9D"/>
                </a:solidFill>
                <a:latin typeface="Bogart Bold"/>
                <a:ea typeface="Bogart Bold"/>
                <a:cs typeface="Bogart Bold"/>
                <a:sym typeface="Bogart Bold"/>
              </a:rPr>
              <a:t>in medical research </a:t>
            </a:r>
          </a:p>
          <a:p>
            <a:pPr algn="just">
              <a:lnSpc>
                <a:spcPts val="3919"/>
              </a:lnSpc>
            </a:pPr>
            <a:r>
              <a:rPr lang="en-US" sz="2799" b="1">
                <a:solidFill>
                  <a:srgbClr val="3E4A9D"/>
                </a:solidFill>
                <a:latin typeface="Bogart Bold"/>
                <a:ea typeface="Bogart Bold"/>
                <a:cs typeface="Bogart Bold"/>
                <a:sym typeface="Bogart Bold"/>
              </a:rPr>
              <a:t>and clinical settings.</a:t>
            </a: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2F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14658" y="-56723"/>
            <a:ext cx="20763012" cy="10400446"/>
            <a:chOff x="0" y="0"/>
            <a:chExt cx="27684017" cy="13867262"/>
          </a:xfrm>
        </p:grpSpPr>
        <p:sp>
          <p:nvSpPr>
            <p:cNvPr id="3" name="Freeform 3"/>
            <p:cNvSpPr/>
            <p:nvPr/>
          </p:nvSpPr>
          <p:spPr>
            <a:xfrm>
              <a:off x="0" y="50421"/>
              <a:ext cx="13842008" cy="13816841"/>
            </a:xfrm>
            <a:custGeom>
              <a:avLst/>
              <a:gdLst/>
              <a:ahLst/>
              <a:cxnLst/>
              <a:rect l="l" t="t" r="r" b="b"/>
              <a:pathLst>
                <a:path w="13842008" h="13816841">
                  <a:moveTo>
                    <a:pt x="0" y="0"/>
                  </a:moveTo>
                  <a:lnTo>
                    <a:pt x="13842008" y="0"/>
                  </a:lnTo>
                  <a:lnTo>
                    <a:pt x="13842008" y="13816841"/>
                  </a:lnTo>
                  <a:lnTo>
                    <a:pt x="0" y="1381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842008" y="0"/>
              <a:ext cx="13842008" cy="13816841"/>
            </a:xfrm>
            <a:custGeom>
              <a:avLst/>
              <a:gdLst/>
              <a:ahLst/>
              <a:cxnLst/>
              <a:rect l="l" t="t" r="r" b="b"/>
              <a:pathLst>
                <a:path w="13842008" h="13816841">
                  <a:moveTo>
                    <a:pt x="0" y="0"/>
                  </a:moveTo>
                  <a:lnTo>
                    <a:pt x="13842009" y="0"/>
                  </a:lnTo>
                  <a:lnTo>
                    <a:pt x="13842009" y="13816841"/>
                  </a:lnTo>
                  <a:lnTo>
                    <a:pt x="0" y="1381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851548" y="1098346"/>
            <a:ext cx="16230600" cy="8229600"/>
            <a:chOff x="0" y="0"/>
            <a:chExt cx="6851469" cy="3473984"/>
          </a:xfrm>
        </p:grpSpPr>
        <p:sp>
          <p:nvSpPr>
            <p:cNvPr id="6" name="Freeform 6"/>
            <p:cNvSpPr/>
            <p:nvPr/>
          </p:nvSpPr>
          <p:spPr>
            <a:xfrm>
              <a:off x="0" y="-1270"/>
              <a:ext cx="6852739" cy="3472714"/>
            </a:xfrm>
            <a:custGeom>
              <a:avLst/>
              <a:gdLst/>
              <a:ahLst/>
              <a:cxnLst/>
              <a:rect l="l" t="t" r="r" b="b"/>
              <a:pathLst>
                <a:path w="6852739" h="3472714">
                  <a:moveTo>
                    <a:pt x="6841309" y="27940"/>
                  </a:moveTo>
                  <a:cubicBezTo>
                    <a:pt x="6832419" y="24130"/>
                    <a:pt x="6823529" y="21590"/>
                    <a:pt x="6814639" y="21590"/>
                  </a:cubicBezTo>
                  <a:cubicBezTo>
                    <a:pt x="6787969" y="20320"/>
                    <a:pt x="6687027" y="20320"/>
                    <a:pt x="6573396" y="17780"/>
                  </a:cubicBezTo>
                  <a:cubicBezTo>
                    <a:pt x="6313667" y="12700"/>
                    <a:pt x="6059349" y="6350"/>
                    <a:pt x="5799620" y="3810"/>
                  </a:cubicBezTo>
                  <a:cubicBezTo>
                    <a:pt x="5588590" y="1270"/>
                    <a:pt x="5382971" y="3810"/>
                    <a:pt x="5171941" y="2540"/>
                  </a:cubicBezTo>
                  <a:cubicBezTo>
                    <a:pt x="5079953" y="2540"/>
                    <a:pt x="4987966" y="0"/>
                    <a:pt x="4895979" y="2540"/>
                  </a:cubicBezTo>
                  <a:cubicBezTo>
                    <a:pt x="4674127" y="10160"/>
                    <a:pt x="4452275" y="11430"/>
                    <a:pt x="4225012" y="8890"/>
                  </a:cubicBezTo>
                  <a:cubicBezTo>
                    <a:pt x="4111380" y="7620"/>
                    <a:pt x="3997749" y="7620"/>
                    <a:pt x="3884117" y="7620"/>
                  </a:cubicBezTo>
                  <a:cubicBezTo>
                    <a:pt x="3678498" y="7620"/>
                    <a:pt x="3472879" y="7620"/>
                    <a:pt x="3267261" y="6350"/>
                  </a:cubicBezTo>
                  <a:cubicBezTo>
                    <a:pt x="3050820" y="5080"/>
                    <a:pt x="918876" y="2540"/>
                    <a:pt x="707846" y="1270"/>
                  </a:cubicBezTo>
                  <a:cubicBezTo>
                    <a:pt x="534693" y="0"/>
                    <a:pt x="366952" y="1270"/>
                    <a:pt x="193799" y="1270"/>
                  </a:cubicBezTo>
                  <a:cubicBezTo>
                    <a:pt x="74756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76461"/>
                    <a:pt x="16510" y="329751"/>
                    <a:pt x="17780" y="480352"/>
                  </a:cubicBezTo>
                  <a:cubicBezTo>
                    <a:pt x="19050" y="633642"/>
                    <a:pt x="17780" y="786931"/>
                    <a:pt x="16510" y="942911"/>
                  </a:cubicBezTo>
                  <a:cubicBezTo>
                    <a:pt x="15240" y="1101579"/>
                    <a:pt x="2540" y="2766254"/>
                    <a:pt x="2540" y="2924922"/>
                  </a:cubicBezTo>
                  <a:cubicBezTo>
                    <a:pt x="2540" y="3080901"/>
                    <a:pt x="1270" y="3236880"/>
                    <a:pt x="0" y="3392859"/>
                  </a:cubicBezTo>
                  <a:cubicBezTo>
                    <a:pt x="0" y="3418104"/>
                    <a:pt x="3810" y="3428264"/>
                    <a:pt x="15240" y="3433344"/>
                  </a:cubicBezTo>
                  <a:cubicBezTo>
                    <a:pt x="22860" y="3437154"/>
                    <a:pt x="31750" y="3439694"/>
                    <a:pt x="40640" y="3440964"/>
                  </a:cubicBezTo>
                  <a:cubicBezTo>
                    <a:pt x="188388" y="3446044"/>
                    <a:pt x="394007" y="3449854"/>
                    <a:pt x="599625" y="3454934"/>
                  </a:cubicBezTo>
                  <a:cubicBezTo>
                    <a:pt x="713257" y="3457474"/>
                    <a:pt x="826888" y="3462554"/>
                    <a:pt x="940520" y="3463824"/>
                  </a:cubicBezTo>
                  <a:cubicBezTo>
                    <a:pt x="1129906" y="3466364"/>
                    <a:pt x="3240205" y="3467634"/>
                    <a:pt x="3429591" y="3468904"/>
                  </a:cubicBezTo>
                  <a:cubicBezTo>
                    <a:pt x="3456646" y="3468904"/>
                    <a:pt x="3483701" y="3468904"/>
                    <a:pt x="3510756" y="3468904"/>
                  </a:cubicBezTo>
                  <a:cubicBezTo>
                    <a:pt x="3640621" y="3468904"/>
                    <a:pt x="3775897" y="3467634"/>
                    <a:pt x="3905761" y="3467634"/>
                  </a:cubicBezTo>
                  <a:cubicBezTo>
                    <a:pt x="4057270" y="3467634"/>
                    <a:pt x="4203367" y="3468904"/>
                    <a:pt x="4354876" y="3468904"/>
                  </a:cubicBezTo>
                  <a:cubicBezTo>
                    <a:pt x="4576728" y="3468904"/>
                    <a:pt x="4803991" y="3468904"/>
                    <a:pt x="5025843" y="3468904"/>
                  </a:cubicBezTo>
                  <a:cubicBezTo>
                    <a:pt x="5231462" y="3468904"/>
                    <a:pt x="5437081" y="3470174"/>
                    <a:pt x="5642700" y="3471444"/>
                  </a:cubicBezTo>
                  <a:cubicBezTo>
                    <a:pt x="5734687" y="3471444"/>
                    <a:pt x="5832086" y="3472714"/>
                    <a:pt x="5924073" y="3472714"/>
                  </a:cubicBezTo>
                  <a:cubicBezTo>
                    <a:pt x="6221680" y="3471444"/>
                    <a:pt x="6513874" y="3465094"/>
                    <a:pt x="6791779" y="3465094"/>
                  </a:cubicBezTo>
                  <a:cubicBezTo>
                    <a:pt x="6795589" y="3465094"/>
                    <a:pt x="6800669" y="3462554"/>
                    <a:pt x="6804479" y="3460014"/>
                  </a:cubicBezTo>
                  <a:cubicBezTo>
                    <a:pt x="6809559" y="3456204"/>
                    <a:pt x="6812099" y="3449854"/>
                    <a:pt x="6814639" y="3447314"/>
                  </a:cubicBezTo>
                  <a:cubicBezTo>
                    <a:pt x="6815909" y="3374034"/>
                    <a:pt x="6817179" y="3261084"/>
                    <a:pt x="6818449" y="3148133"/>
                  </a:cubicBezTo>
                  <a:cubicBezTo>
                    <a:pt x="6819719" y="2973329"/>
                    <a:pt x="6829879" y="1295208"/>
                    <a:pt x="6831149" y="1120404"/>
                  </a:cubicBezTo>
                  <a:cubicBezTo>
                    <a:pt x="6831149" y="1015521"/>
                    <a:pt x="6832419" y="910639"/>
                    <a:pt x="6833689" y="805756"/>
                  </a:cubicBezTo>
                  <a:cubicBezTo>
                    <a:pt x="6834959" y="692806"/>
                    <a:pt x="6836229" y="579856"/>
                    <a:pt x="6838769" y="466905"/>
                  </a:cubicBezTo>
                  <a:cubicBezTo>
                    <a:pt x="6840039" y="399673"/>
                    <a:pt x="6840039" y="329751"/>
                    <a:pt x="6845119" y="262519"/>
                  </a:cubicBezTo>
                  <a:cubicBezTo>
                    <a:pt x="6850199" y="181840"/>
                    <a:pt x="6852739" y="103850"/>
                    <a:pt x="6851469" y="44450"/>
                  </a:cubicBezTo>
                  <a:cubicBezTo>
                    <a:pt x="6851469" y="38100"/>
                    <a:pt x="6847659" y="30480"/>
                    <a:pt x="6841309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600732" y="2969264"/>
            <a:ext cx="4264508" cy="5939561"/>
          </a:xfrm>
          <a:custGeom>
            <a:avLst/>
            <a:gdLst/>
            <a:ahLst/>
            <a:cxnLst/>
            <a:rect l="l" t="t" r="r" b="b"/>
            <a:pathLst>
              <a:path w="4264508" h="5939561">
                <a:moveTo>
                  <a:pt x="0" y="0"/>
                </a:moveTo>
                <a:lnTo>
                  <a:pt x="4264507" y="0"/>
                </a:lnTo>
                <a:lnTo>
                  <a:pt x="4264507" y="5939561"/>
                </a:lnTo>
                <a:lnTo>
                  <a:pt x="0" y="59395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521833" y="2969264"/>
            <a:ext cx="6187423" cy="6077911"/>
          </a:xfrm>
          <a:custGeom>
            <a:avLst/>
            <a:gdLst/>
            <a:ahLst/>
            <a:cxnLst/>
            <a:rect l="l" t="t" r="r" b="b"/>
            <a:pathLst>
              <a:path w="6187423" h="6077911">
                <a:moveTo>
                  <a:pt x="0" y="0"/>
                </a:moveTo>
                <a:lnTo>
                  <a:pt x="6187423" y="0"/>
                </a:lnTo>
                <a:lnTo>
                  <a:pt x="6187423" y="6077911"/>
                </a:lnTo>
                <a:lnTo>
                  <a:pt x="0" y="60779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602803" y="9399762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4508" y="1466827"/>
            <a:ext cx="11962518" cy="756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21"/>
              </a:lnSpc>
            </a:pPr>
            <a:r>
              <a:rPr lang="en-US" sz="6067" b="1" spc="-60">
                <a:solidFill>
                  <a:srgbClr val="3E4A9D"/>
                </a:solidFill>
                <a:latin typeface="Bogart Bold"/>
                <a:ea typeface="Bogart Bold"/>
                <a:cs typeface="Bogart Bold"/>
                <a:sym typeface="Bogart Bold"/>
              </a:rPr>
              <a:t>Training Logistics Regression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84871" y="2459584"/>
            <a:ext cx="7032849" cy="347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32"/>
              </a:lnSpc>
            </a:pPr>
            <a:r>
              <a:rPr lang="en-US" sz="2783" b="1" spc="-27">
                <a:solidFill>
                  <a:srgbClr val="3E4A9D"/>
                </a:solidFill>
                <a:latin typeface="Bogart Bold"/>
                <a:ea typeface="Bogart Bold"/>
                <a:cs typeface="Bogart Bold"/>
                <a:sym typeface="Bogart Bold"/>
              </a:rPr>
              <a:t>Logistic regression with regularization</a:t>
            </a: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2F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14658" y="-56723"/>
            <a:ext cx="20763012" cy="10400446"/>
            <a:chOff x="0" y="0"/>
            <a:chExt cx="27684017" cy="13867262"/>
          </a:xfrm>
        </p:grpSpPr>
        <p:sp>
          <p:nvSpPr>
            <p:cNvPr id="3" name="Freeform 3"/>
            <p:cNvSpPr/>
            <p:nvPr/>
          </p:nvSpPr>
          <p:spPr>
            <a:xfrm>
              <a:off x="0" y="50421"/>
              <a:ext cx="13842008" cy="13816841"/>
            </a:xfrm>
            <a:custGeom>
              <a:avLst/>
              <a:gdLst/>
              <a:ahLst/>
              <a:cxnLst/>
              <a:rect l="l" t="t" r="r" b="b"/>
              <a:pathLst>
                <a:path w="13842008" h="13816841">
                  <a:moveTo>
                    <a:pt x="0" y="0"/>
                  </a:moveTo>
                  <a:lnTo>
                    <a:pt x="13842008" y="0"/>
                  </a:lnTo>
                  <a:lnTo>
                    <a:pt x="13842008" y="13816841"/>
                  </a:lnTo>
                  <a:lnTo>
                    <a:pt x="0" y="1381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842008" y="0"/>
              <a:ext cx="13842008" cy="13816841"/>
            </a:xfrm>
            <a:custGeom>
              <a:avLst/>
              <a:gdLst/>
              <a:ahLst/>
              <a:cxnLst/>
              <a:rect l="l" t="t" r="r" b="b"/>
              <a:pathLst>
                <a:path w="13842008" h="13816841">
                  <a:moveTo>
                    <a:pt x="0" y="0"/>
                  </a:moveTo>
                  <a:lnTo>
                    <a:pt x="13842009" y="0"/>
                  </a:lnTo>
                  <a:lnTo>
                    <a:pt x="13842009" y="13816841"/>
                  </a:lnTo>
                  <a:lnTo>
                    <a:pt x="0" y="1381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851548" y="1098346"/>
            <a:ext cx="16230600" cy="8229600"/>
            <a:chOff x="0" y="0"/>
            <a:chExt cx="6851469" cy="3473984"/>
          </a:xfrm>
        </p:grpSpPr>
        <p:sp>
          <p:nvSpPr>
            <p:cNvPr id="6" name="Freeform 6"/>
            <p:cNvSpPr/>
            <p:nvPr/>
          </p:nvSpPr>
          <p:spPr>
            <a:xfrm>
              <a:off x="0" y="-1270"/>
              <a:ext cx="6852739" cy="3472714"/>
            </a:xfrm>
            <a:custGeom>
              <a:avLst/>
              <a:gdLst/>
              <a:ahLst/>
              <a:cxnLst/>
              <a:rect l="l" t="t" r="r" b="b"/>
              <a:pathLst>
                <a:path w="6852739" h="3472714">
                  <a:moveTo>
                    <a:pt x="6841309" y="27940"/>
                  </a:moveTo>
                  <a:cubicBezTo>
                    <a:pt x="6832419" y="24130"/>
                    <a:pt x="6823529" y="21590"/>
                    <a:pt x="6814639" y="21590"/>
                  </a:cubicBezTo>
                  <a:cubicBezTo>
                    <a:pt x="6787969" y="20320"/>
                    <a:pt x="6687027" y="20320"/>
                    <a:pt x="6573396" y="17780"/>
                  </a:cubicBezTo>
                  <a:cubicBezTo>
                    <a:pt x="6313667" y="12700"/>
                    <a:pt x="6059349" y="6350"/>
                    <a:pt x="5799620" y="3810"/>
                  </a:cubicBezTo>
                  <a:cubicBezTo>
                    <a:pt x="5588590" y="1270"/>
                    <a:pt x="5382971" y="3810"/>
                    <a:pt x="5171941" y="2540"/>
                  </a:cubicBezTo>
                  <a:cubicBezTo>
                    <a:pt x="5079953" y="2540"/>
                    <a:pt x="4987966" y="0"/>
                    <a:pt x="4895979" y="2540"/>
                  </a:cubicBezTo>
                  <a:cubicBezTo>
                    <a:pt x="4674127" y="10160"/>
                    <a:pt x="4452275" y="11430"/>
                    <a:pt x="4225012" y="8890"/>
                  </a:cubicBezTo>
                  <a:cubicBezTo>
                    <a:pt x="4111380" y="7620"/>
                    <a:pt x="3997749" y="7620"/>
                    <a:pt x="3884117" y="7620"/>
                  </a:cubicBezTo>
                  <a:cubicBezTo>
                    <a:pt x="3678498" y="7620"/>
                    <a:pt x="3472879" y="7620"/>
                    <a:pt x="3267261" y="6350"/>
                  </a:cubicBezTo>
                  <a:cubicBezTo>
                    <a:pt x="3050820" y="5080"/>
                    <a:pt x="918876" y="2540"/>
                    <a:pt x="707846" y="1270"/>
                  </a:cubicBezTo>
                  <a:cubicBezTo>
                    <a:pt x="534693" y="0"/>
                    <a:pt x="366952" y="1270"/>
                    <a:pt x="193799" y="1270"/>
                  </a:cubicBezTo>
                  <a:cubicBezTo>
                    <a:pt x="74756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76461"/>
                    <a:pt x="16510" y="329751"/>
                    <a:pt x="17780" y="480352"/>
                  </a:cubicBezTo>
                  <a:cubicBezTo>
                    <a:pt x="19050" y="633642"/>
                    <a:pt x="17780" y="786931"/>
                    <a:pt x="16510" y="942911"/>
                  </a:cubicBezTo>
                  <a:cubicBezTo>
                    <a:pt x="15240" y="1101579"/>
                    <a:pt x="2540" y="2766254"/>
                    <a:pt x="2540" y="2924922"/>
                  </a:cubicBezTo>
                  <a:cubicBezTo>
                    <a:pt x="2540" y="3080901"/>
                    <a:pt x="1270" y="3236880"/>
                    <a:pt x="0" y="3392859"/>
                  </a:cubicBezTo>
                  <a:cubicBezTo>
                    <a:pt x="0" y="3418104"/>
                    <a:pt x="3810" y="3428264"/>
                    <a:pt x="15240" y="3433344"/>
                  </a:cubicBezTo>
                  <a:cubicBezTo>
                    <a:pt x="22860" y="3437154"/>
                    <a:pt x="31750" y="3439694"/>
                    <a:pt x="40640" y="3440964"/>
                  </a:cubicBezTo>
                  <a:cubicBezTo>
                    <a:pt x="188388" y="3446044"/>
                    <a:pt x="394007" y="3449854"/>
                    <a:pt x="599625" y="3454934"/>
                  </a:cubicBezTo>
                  <a:cubicBezTo>
                    <a:pt x="713257" y="3457474"/>
                    <a:pt x="826888" y="3462554"/>
                    <a:pt x="940520" y="3463824"/>
                  </a:cubicBezTo>
                  <a:cubicBezTo>
                    <a:pt x="1129906" y="3466364"/>
                    <a:pt x="3240205" y="3467634"/>
                    <a:pt x="3429591" y="3468904"/>
                  </a:cubicBezTo>
                  <a:cubicBezTo>
                    <a:pt x="3456646" y="3468904"/>
                    <a:pt x="3483701" y="3468904"/>
                    <a:pt x="3510756" y="3468904"/>
                  </a:cubicBezTo>
                  <a:cubicBezTo>
                    <a:pt x="3640621" y="3468904"/>
                    <a:pt x="3775897" y="3467634"/>
                    <a:pt x="3905761" y="3467634"/>
                  </a:cubicBezTo>
                  <a:cubicBezTo>
                    <a:pt x="4057270" y="3467634"/>
                    <a:pt x="4203367" y="3468904"/>
                    <a:pt x="4354876" y="3468904"/>
                  </a:cubicBezTo>
                  <a:cubicBezTo>
                    <a:pt x="4576728" y="3468904"/>
                    <a:pt x="4803991" y="3468904"/>
                    <a:pt x="5025843" y="3468904"/>
                  </a:cubicBezTo>
                  <a:cubicBezTo>
                    <a:pt x="5231462" y="3468904"/>
                    <a:pt x="5437081" y="3470174"/>
                    <a:pt x="5642700" y="3471444"/>
                  </a:cubicBezTo>
                  <a:cubicBezTo>
                    <a:pt x="5734687" y="3471444"/>
                    <a:pt x="5832086" y="3472714"/>
                    <a:pt x="5924073" y="3472714"/>
                  </a:cubicBezTo>
                  <a:cubicBezTo>
                    <a:pt x="6221680" y="3471444"/>
                    <a:pt x="6513874" y="3465094"/>
                    <a:pt x="6791779" y="3465094"/>
                  </a:cubicBezTo>
                  <a:cubicBezTo>
                    <a:pt x="6795589" y="3465094"/>
                    <a:pt x="6800669" y="3462554"/>
                    <a:pt x="6804479" y="3460014"/>
                  </a:cubicBezTo>
                  <a:cubicBezTo>
                    <a:pt x="6809559" y="3456204"/>
                    <a:pt x="6812099" y="3449854"/>
                    <a:pt x="6814639" y="3447314"/>
                  </a:cubicBezTo>
                  <a:cubicBezTo>
                    <a:pt x="6815909" y="3374034"/>
                    <a:pt x="6817179" y="3261084"/>
                    <a:pt x="6818449" y="3148133"/>
                  </a:cubicBezTo>
                  <a:cubicBezTo>
                    <a:pt x="6819719" y="2973329"/>
                    <a:pt x="6829879" y="1295208"/>
                    <a:pt x="6831149" y="1120404"/>
                  </a:cubicBezTo>
                  <a:cubicBezTo>
                    <a:pt x="6831149" y="1015521"/>
                    <a:pt x="6832419" y="910639"/>
                    <a:pt x="6833689" y="805756"/>
                  </a:cubicBezTo>
                  <a:cubicBezTo>
                    <a:pt x="6834959" y="692806"/>
                    <a:pt x="6836229" y="579856"/>
                    <a:pt x="6838769" y="466905"/>
                  </a:cubicBezTo>
                  <a:cubicBezTo>
                    <a:pt x="6840039" y="399673"/>
                    <a:pt x="6840039" y="329751"/>
                    <a:pt x="6845119" y="262519"/>
                  </a:cubicBezTo>
                  <a:cubicBezTo>
                    <a:pt x="6850199" y="181840"/>
                    <a:pt x="6852739" y="103850"/>
                    <a:pt x="6851469" y="44450"/>
                  </a:cubicBezTo>
                  <a:cubicBezTo>
                    <a:pt x="6851469" y="38100"/>
                    <a:pt x="6847659" y="30480"/>
                    <a:pt x="6841309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2274229" y="1401844"/>
            <a:ext cx="6147796" cy="3650254"/>
          </a:xfrm>
          <a:custGeom>
            <a:avLst/>
            <a:gdLst/>
            <a:ahLst/>
            <a:cxnLst/>
            <a:rect l="l" t="t" r="r" b="b"/>
            <a:pathLst>
              <a:path w="6147796" h="3650254">
                <a:moveTo>
                  <a:pt x="0" y="0"/>
                </a:moveTo>
                <a:lnTo>
                  <a:pt x="6147797" y="0"/>
                </a:lnTo>
                <a:lnTo>
                  <a:pt x="6147797" y="3650254"/>
                </a:lnTo>
                <a:lnTo>
                  <a:pt x="0" y="36502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719893" y="1310442"/>
            <a:ext cx="4625012" cy="3833058"/>
          </a:xfrm>
          <a:custGeom>
            <a:avLst/>
            <a:gdLst/>
            <a:ahLst/>
            <a:cxnLst/>
            <a:rect l="l" t="t" r="r" b="b"/>
            <a:pathLst>
              <a:path w="4625012" h="3833058">
                <a:moveTo>
                  <a:pt x="0" y="0"/>
                </a:moveTo>
                <a:lnTo>
                  <a:pt x="4625012" y="0"/>
                </a:lnTo>
                <a:lnTo>
                  <a:pt x="4625012" y="3833058"/>
                </a:lnTo>
                <a:lnTo>
                  <a:pt x="0" y="38330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891080" y="5143500"/>
            <a:ext cx="5530946" cy="4061135"/>
          </a:xfrm>
          <a:custGeom>
            <a:avLst/>
            <a:gdLst/>
            <a:ahLst/>
            <a:cxnLst/>
            <a:rect l="l" t="t" r="r" b="b"/>
            <a:pathLst>
              <a:path w="5530946" h="4061135">
                <a:moveTo>
                  <a:pt x="0" y="0"/>
                </a:moveTo>
                <a:lnTo>
                  <a:pt x="5530946" y="0"/>
                </a:lnTo>
                <a:lnTo>
                  <a:pt x="5530946" y="4061135"/>
                </a:lnTo>
                <a:lnTo>
                  <a:pt x="0" y="40611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602803" y="9399762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25</a:t>
            </a: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2F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14658" y="-56723"/>
            <a:ext cx="20763012" cy="10400446"/>
            <a:chOff x="0" y="0"/>
            <a:chExt cx="27684017" cy="13867262"/>
          </a:xfrm>
        </p:grpSpPr>
        <p:sp>
          <p:nvSpPr>
            <p:cNvPr id="3" name="Freeform 3"/>
            <p:cNvSpPr/>
            <p:nvPr/>
          </p:nvSpPr>
          <p:spPr>
            <a:xfrm>
              <a:off x="0" y="50421"/>
              <a:ext cx="13842008" cy="13816841"/>
            </a:xfrm>
            <a:custGeom>
              <a:avLst/>
              <a:gdLst/>
              <a:ahLst/>
              <a:cxnLst/>
              <a:rect l="l" t="t" r="r" b="b"/>
              <a:pathLst>
                <a:path w="13842008" h="13816841">
                  <a:moveTo>
                    <a:pt x="0" y="0"/>
                  </a:moveTo>
                  <a:lnTo>
                    <a:pt x="13842008" y="0"/>
                  </a:lnTo>
                  <a:lnTo>
                    <a:pt x="13842008" y="13816841"/>
                  </a:lnTo>
                  <a:lnTo>
                    <a:pt x="0" y="1381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842008" y="0"/>
              <a:ext cx="13842008" cy="13816841"/>
            </a:xfrm>
            <a:custGeom>
              <a:avLst/>
              <a:gdLst/>
              <a:ahLst/>
              <a:cxnLst/>
              <a:rect l="l" t="t" r="r" b="b"/>
              <a:pathLst>
                <a:path w="13842008" h="13816841">
                  <a:moveTo>
                    <a:pt x="0" y="0"/>
                  </a:moveTo>
                  <a:lnTo>
                    <a:pt x="13842009" y="0"/>
                  </a:lnTo>
                  <a:lnTo>
                    <a:pt x="13842009" y="13816841"/>
                  </a:lnTo>
                  <a:lnTo>
                    <a:pt x="0" y="1381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16230600" cy="8229600"/>
            <a:chOff x="0" y="0"/>
            <a:chExt cx="6851469" cy="3473984"/>
          </a:xfrm>
        </p:grpSpPr>
        <p:sp>
          <p:nvSpPr>
            <p:cNvPr id="6" name="Freeform 6"/>
            <p:cNvSpPr/>
            <p:nvPr/>
          </p:nvSpPr>
          <p:spPr>
            <a:xfrm>
              <a:off x="0" y="-1270"/>
              <a:ext cx="6852739" cy="3472714"/>
            </a:xfrm>
            <a:custGeom>
              <a:avLst/>
              <a:gdLst/>
              <a:ahLst/>
              <a:cxnLst/>
              <a:rect l="l" t="t" r="r" b="b"/>
              <a:pathLst>
                <a:path w="6852739" h="3472714">
                  <a:moveTo>
                    <a:pt x="6841309" y="27940"/>
                  </a:moveTo>
                  <a:cubicBezTo>
                    <a:pt x="6832419" y="24130"/>
                    <a:pt x="6823529" y="21590"/>
                    <a:pt x="6814639" y="21590"/>
                  </a:cubicBezTo>
                  <a:cubicBezTo>
                    <a:pt x="6787969" y="20320"/>
                    <a:pt x="6687027" y="20320"/>
                    <a:pt x="6573396" y="17780"/>
                  </a:cubicBezTo>
                  <a:cubicBezTo>
                    <a:pt x="6313667" y="12700"/>
                    <a:pt x="6059349" y="6350"/>
                    <a:pt x="5799620" y="3810"/>
                  </a:cubicBezTo>
                  <a:cubicBezTo>
                    <a:pt x="5588590" y="1270"/>
                    <a:pt x="5382971" y="3810"/>
                    <a:pt x="5171941" y="2540"/>
                  </a:cubicBezTo>
                  <a:cubicBezTo>
                    <a:pt x="5079953" y="2540"/>
                    <a:pt x="4987966" y="0"/>
                    <a:pt x="4895979" y="2540"/>
                  </a:cubicBezTo>
                  <a:cubicBezTo>
                    <a:pt x="4674127" y="10160"/>
                    <a:pt x="4452275" y="11430"/>
                    <a:pt x="4225012" y="8890"/>
                  </a:cubicBezTo>
                  <a:cubicBezTo>
                    <a:pt x="4111380" y="7620"/>
                    <a:pt x="3997749" y="7620"/>
                    <a:pt x="3884117" y="7620"/>
                  </a:cubicBezTo>
                  <a:cubicBezTo>
                    <a:pt x="3678498" y="7620"/>
                    <a:pt x="3472879" y="7620"/>
                    <a:pt x="3267261" y="6350"/>
                  </a:cubicBezTo>
                  <a:cubicBezTo>
                    <a:pt x="3050820" y="5080"/>
                    <a:pt x="918876" y="2540"/>
                    <a:pt x="707846" y="1270"/>
                  </a:cubicBezTo>
                  <a:cubicBezTo>
                    <a:pt x="534693" y="0"/>
                    <a:pt x="366952" y="1270"/>
                    <a:pt x="193799" y="1270"/>
                  </a:cubicBezTo>
                  <a:cubicBezTo>
                    <a:pt x="74756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76461"/>
                    <a:pt x="16510" y="329751"/>
                    <a:pt x="17780" y="480352"/>
                  </a:cubicBezTo>
                  <a:cubicBezTo>
                    <a:pt x="19050" y="633642"/>
                    <a:pt x="17780" y="786931"/>
                    <a:pt x="16510" y="942911"/>
                  </a:cubicBezTo>
                  <a:cubicBezTo>
                    <a:pt x="15240" y="1101579"/>
                    <a:pt x="2540" y="2766254"/>
                    <a:pt x="2540" y="2924922"/>
                  </a:cubicBezTo>
                  <a:cubicBezTo>
                    <a:pt x="2540" y="3080901"/>
                    <a:pt x="1270" y="3236880"/>
                    <a:pt x="0" y="3392859"/>
                  </a:cubicBezTo>
                  <a:cubicBezTo>
                    <a:pt x="0" y="3418104"/>
                    <a:pt x="3810" y="3428264"/>
                    <a:pt x="15240" y="3433344"/>
                  </a:cubicBezTo>
                  <a:cubicBezTo>
                    <a:pt x="22860" y="3437154"/>
                    <a:pt x="31750" y="3439694"/>
                    <a:pt x="40640" y="3440964"/>
                  </a:cubicBezTo>
                  <a:cubicBezTo>
                    <a:pt x="188388" y="3446044"/>
                    <a:pt x="394007" y="3449854"/>
                    <a:pt x="599625" y="3454934"/>
                  </a:cubicBezTo>
                  <a:cubicBezTo>
                    <a:pt x="713257" y="3457474"/>
                    <a:pt x="826888" y="3462554"/>
                    <a:pt x="940520" y="3463824"/>
                  </a:cubicBezTo>
                  <a:cubicBezTo>
                    <a:pt x="1129906" y="3466364"/>
                    <a:pt x="3240205" y="3467634"/>
                    <a:pt x="3429591" y="3468904"/>
                  </a:cubicBezTo>
                  <a:cubicBezTo>
                    <a:pt x="3456646" y="3468904"/>
                    <a:pt x="3483701" y="3468904"/>
                    <a:pt x="3510756" y="3468904"/>
                  </a:cubicBezTo>
                  <a:cubicBezTo>
                    <a:pt x="3640621" y="3468904"/>
                    <a:pt x="3775897" y="3467634"/>
                    <a:pt x="3905761" y="3467634"/>
                  </a:cubicBezTo>
                  <a:cubicBezTo>
                    <a:pt x="4057270" y="3467634"/>
                    <a:pt x="4203367" y="3468904"/>
                    <a:pt x="4354876" y="3468904"/>
                  </a:cubicBezTo>
                  <a:cubicBezTo>
                    <a:pt x="4576728" y="3468904"/>
                    <a:pt x="4803991" y="3468904"/>
                    <a:pt x="5025843" y="3468904"/>
                  </a:cubicBezTo>
                  <a:cubicBezTo>
                    <a:pt x="5231462" y="3468904"/>
                    <a:pt x="5437081" y="3470174"/>
                    <a:pt x="5642700" y="3471444"/>
                  </a:cubicBezTo>
                  <a:cubicBezTo>
                    <a:pt x="5734687" y="3471444"/>
                    <a:pt x="5832086" y="3472714"/>
                    <a:pt x="5924073" y="3472714"/>
                  </a:cubicBezTo>
                  <a:cubicBezTo>
                    <a:pt x="6221680" y="3471444"/>
                    <a:pt x="6513874" y="3465094"/>
                    <a:pt x="6791779" y="3465094"/>
                  </a:cubicBezTo>
                  <a:cubicBezTo>
                    <a:pt x="6795589" y="3465094"/>
                    <a:pt x="6800669" y="3462554"/>
                    <a:pt x="6804479" y="3460014"/>
                  </a:cubicBezTo>
                  <a:cubicBezTo>
                    <a:pt x="6809559" y="3456204"/>
                    <a:pt x="6812099" y="3449854"/>
                    <a:pt x="6814639" y="3447314"/>
                  </a:cubicBezTo>
                  <a:cubicBezTo>
                    <a:pt x="6815909" y="3374034"/>
                    <a:pt x="6817179" y="3261084"/>
                    <a:pt x="6818449" y="3148133"/>
                  </a:cubicBezTo>
                  <a:cubicBezTo>
                    <a:pt x="6819719" y="2973329"/>
                    <a:pt x="6829879" y="1295208"/>
                    <a:pt x="6831149" y="1120404"/>
                  </a:cubicBezTo>
                  <a:cubicBezTo>
                    <a:pt x="6831149" y="1015521"/>
                    <a:pt x="6832419" y="910639"/>
                    <a:pt x="6833689" y="805756"/>
                  </a:cubicBezTo>
                  <a:cubicBezTo>
                    <a:pt x="6834959" y="692806"/>
                    <a:pt x="6836229" y="579856"/>
                    <a:pt x="6838769" y="466905"/>
                  </a:cubicBezTo>
                  <a:cubicBezTo>
                    <a:pt x="6840039" y="399673"/>
                    <a:pt x="6840039" y="329751"/>
                    <a:pt x="6845119" y="262519"/>
                  </a:cubicBezTo>
                  <a:cubicBezTo>
                    <a:pt x="6850199" y="181840"/>
                    <a:pt x="6852739" y="103850"/>
                    <a:pt x="6851469" y="44450"/>
                  </a:cubicBezTo>
                  <a:cubicBezTo>
                    <a:pt x="6851469" y="38100"/>
                    <a:pt x="6847659" y="30480"/>
                    <a:pt x="6841309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9597988" y="3620328"/>
            <a:ext cx="7540087" cy="2799257"/>
          </a:xfrm>
          <a:custGeom>
            <a:avLst/>
            <a:gdLst/>
            <a:ahLst/>
            <a:cxnLst/>
            <a:rect l="l" t="t" r="r" b="b"/>
            <a:pathLst>
              <a:path w="7540087" h="2799257">
                <a:moveTo>
                  <a:pt x="0" y="0"/>
                </a:moveTo>
                <a:lnTo>
                  <a:pt x="7540087" y="0"/>
                </a:lnTo>
                <a:lnTo>
                  <a:pt x="7540087" y="2799257"/>
                </a:lnTo>
                <a:lnTo>
                  <a:pt x="0" y="27992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1304925"/>
            <a:ext cx="10757469" cy="1099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98"/>
              </a:lnSpc>
            </a:pPr>
            <a:r>
              <a:rPr lang="en-US" sz="8899" b="1" spc="-88">
                <a:solidFill>
                  <a:srgbClr val="3E4A9D"/>
                </a:solidFill>
                <a:latin typeface="Bogart Bold"/>
                <a:ea typeface="Bogart Bold"/>
                <a:cs typeface="Bogart Bold"/>
                <a:sym typeface="Bogart Bold"/>
              </a:rPr>
              <a:t>Decision Trees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602803" y="9399762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16703" y="2774315"/>
            <a:ext cx="10581464" cy="6483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39"/>
              </a:lnSpc>
            </a:pPr>
            <a:r>
              <a:rPr lang="en-US" sz="3099" b="1">
                <a:solidFill>
                  <a:srgbClr val="B22F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Features:</a:t>
            </a:r>
          </a:p>
          <a:p>
            <a:pPr marL="669286" lvl="1" indent="-334643" algn="just">
              <a:lnSpc>
                <a:spcPts val="4339"/>
              </a:lnSpc>
              <a:buFont typeface="Arial"/>
              <a:buChar char="•"/>
            </a:pPr>
            <a:r>
              <a:rPr lang="en-US" sz="30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Captures </a:t>
            </a:r>
            <a:r>
              <a:rPr lang="en-US" sz="3099" b="1">
                <a:solidFill>
                  <a:srgbClr val="3E4A9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non-linear relationships</a:t>
            </a:r>
          </a:p>
          <a:p>
            <a:pPr marL="669286" lvl="1" indent="-334643" algn="just">
              <a:lnSpc>
                <a:spcPts val="4339"/>
              </a:lnSpc>
              <a:buFont typeface="Arial"/>
              <a:buChar char="•"/>
            </a:pPr>
            <a:r>
              <a:rPr lang="en-US" sz="30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Intuitive and easy to visualize</a:t>
            </a:r>
          </a:p>
          <a:p>
            <a:pPr algn="just">
              <a:lnSpc>
                <a:spcPts val="4339"/>
              </a:lnSpc>
            </a:pPr>
            <a:r>
              <a:rPr lang="en-US" sz="3099" b="1">
                <a:solidFill>
                  <a:srgbClr val="A2272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Strengths:</a:t>
            </a:r>
          </a:p>
          <a:p>
            <a:pPr marL="669286" lvl="1" indent="-334643" algn="just">
              <a:lnSpc>
                <a:spcPts val="4339"/>
              </a:lnSpc>
              <a:buFont typeface="Arial"/>
              <a:buChar char="•"/>
            </a:pPr>
            <a:r>
              <a:rPr lang="en-US" sz="30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Interpretable model structure</a:t>
            </a:r>
          </a:p>
          <a:p>
            <a:pPr marL="669286" lvl="1" indent="-334643" algn="just">
              <a:lnSpc>
                <a:spcPts val="4339"/>
              </a:lnSpc>
              <a:buFont typeface="Arial"/>
              <a:buChar char="•"/>
            </a:pPr>
            <a:r>
              <a:rPr lang="en-US" sz="30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Handles missing values and outliers well</a:t>
            </a:r>
          </a:p>
          <a:p>
            <a:pPr algn="just">
              <a:lnSpc>
                <a:spcPts val="4339"/>
              </a:lnSpc>
            </a:pPr>
            <a:r>
              <a:rPr lang="en-US" sz="3099" b="1">
                <a:solidFill>
                  <a:srgbClr val="A2272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Limitations:</a:t>
            </a:r>
          </a:p>
          <a:p>
            <a:pPr marL="669286" lvl="1" indent="-334643" algn="just">
              <a:lnSpc>
                <a:spcPts val="4339"/>
              </a:lnSpc>
              <a:buFont typeface="Arial"/>
              <a:buChar char="•"/>
            </a:pPr>
            <a:r>
              <a:rPr lang="en-US" sz="30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Prone to </a:t>
            </a:r>
            <a:r>
              <a:rPr lang="en-US" sz="3099" b="1">
                <a:solidFill>
                  <a:srgbClr val="3E4A9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overfitting</a:t>
            </a:r>
            <a:r>
              <a:rPr lang="en-US" sz="30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on small data</a:t>
            </a:r>
          </a:p>
          <a:p>
            <a:pPr marL="669286" lvl="1" indent="-334643" algn="just">
              <a:lnSpc>
                <a:spcPts val="4339"/>
              </a:lnSpc>
              <a:buFont typeface="Arial"/>
              <a:buChar char="•"/>
            </a:pPr>
            <a:r>
              <a:rPr lang="en-US" sz="30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Unstable with small variations in data</a:t>
            </a:r>
          </a:p>
          <a:p>
            <a:pPr algn="just">
              <a:lnSpc>
                <a:spcPts val="4339"/>
              </a:lnSpc>
            </a:pPr>
            <a:endParaRPr lang="en-US" sz="3099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just">
              <a:lnSpc>
                <a:spcPts val="4339"/>
              </a:lnSpc>
            </a:pPr>
            <a:endParaRPr lang="en-US" sz="3099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just">
              <a:lnSpc>
                <a:spcPts val="4339"/>
              </a:lnSpc>
            </a:pPr>
            <a:endParaRPr lang="en-US" sz="3099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2F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14658" y="-56723"/>
            <a:ext cx="20763012" cy="10400446"/>
            <a:chOff x="0" y="0"/>
            <a:chExt cx="27684017" cy="13867262"/>
          </a:xfrm>
        </p:grpSpPr>
        <p:sp>
          <p:nvSpPr>
            <p:cNvPr id="3" name="Freeform 3"/>
            <p:cNvSpPr/>
            <p:nvPr/>
          </p:nvSpPr>
          <p:spPr>
            <a:xfrm>
              <a:off x="0" y="50421"/>
              <a:ext cx="13842008" cy="13816841"/>
            </a:xfrm>
            <a:custGeom>
              <a:avLst/>
              <a:gdLst/>
              <a:ahLst/>
              <a:cxnLst/>
              <a:rect l="l" t="t" r="r" b="b"/>
              <a:pathLst>
                <a:path w="13842008" h="13816841">
                  <a:moveTo>
                    <a:pt x="0" y="0"/>
                  </a:moveTo>
                  <a:lnTo>
                    <a:pt x="13842008" y="0"/>
                  </a:lnTo>
                  <a:lnTo>
                    <a:pt x="13842008" y="13816841"/>
                  </a:lnTo>
                  <a:lnTo>
                    <a:pt x="0" y="1381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842008" y="0"/>
              <a:ext cx="13842008" cy="13816841"/>
            </a:xfrm>
            <a:custGeom>
              <a:avLst/>
              <a:gdLst/>
              <a:ahLst/>
              <a:cxnLst/>
              <a:rect l="l" t="t" r="r" b="b"/>
              <a:pathLst>
                <a:path w="13842008" h="13816841">
                  <a:moveTo>
                    <a:pt x="0" y="0"/>
                  </a:moveTo>
                  <a:lnTo>
                    <a:pt x="13842009" y="0"/>
                  </a:lnTo>
                  <a:lnTo>
                    <a:pt x="13842009" y="13816841"/>
                  </a:lnTo>
                  <a:lnTo>
                    <a:pt x="0" y="1381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16230600" cy="8229600"/>
            <a:chOff x="0" y="0"/>
            <a:chExt cx="6851469" cy="3473984"/>
          </a:xfrm>
        </p:grpSpPr>
        <p:sp>
          <p:nvSpPr>
            <p:cNvPr id="6" name="Freeform 6"/>
            <p:cNvSpPr/>
            <p:nvPr/>
          </p:nvSpPr>
          <p:spPr>
            <a:xfrm>
              <a:off x="0" y="-1270"/>
              <a:ext cx="6852739" cy="3472714"/>
            </a:xfrm>
            <a:custGeom>
              <a:avLst/>
              <a:gdLst/>
              <a:ahLst/>
              <a:cxnLst/>
              <a:rect l="l" t="t" r="r" b="b"/>
              <a:pathLst>
                <a:path w="6852739" h="3472714">
                  <a:moveTo>
                    <a:pt x="6841309" y="27940"/>
                  </a:moveTo>
                  <a:cubicBezTo>
                    <a:pt x="6832419" y="24130"/>
                    <a:pt x="6823529" y="21590"/>
                    <a:pt x="6814639" y="21590"/>
                  </a:cubicBezTo>
                  <a:cubicBezTo>
                    <a:pt x="6787969" y="20320"/>
                    <a:pt x="6687027" y="20320"/>
                    <a:pt x="6573396" y="17780"/>
                  </a:cubicBezTo>
                  <a:cubicBezTo>
                    <a:pt x="6313667" y="12700"/>
                    <a:pt x="6059349" y="6350"/>
                    <a:pt x="5799620" y="3810"/>
                  </a:cubicBezTo>
                  <a:cubicBezTo>
                    <a:pt x="5588590" y="1270"/>
                    <a:pt x="5382971" y="3810"/>
                    <a:pt x="5171941" y="2540"/>
                  </a:cubicBezTo>
                  <a:cubicBezTo>
                    <a:pt x="5079953" y="2540"/>
                    <a:pt x="4987966" y="0"/>
                    <a:pt x="4895979" y="2540"/>
                  </a:cubicBezTo>
                  <a:cubicBezTo>
                    <a:pt x="4674127" y="10160"/>
                    <a:pt x="4452275" y="11430"/>
                    <a:pt x="4225012" y="8890"/>
                  </a:cubicBezTo>
                  <a:cubicBezTo>
                    <a:pt x="4111380" y="7620"/>
                    <a:pt x="3997749" y="7620"/>
                    <a:pt x="3884117" y="7620"/>
                  </a:cubicBezTo>
                  <a:cubicBezTo>
                    <a:pt x="3678498" y="7620"/>
                    <a:pt x="3472879" y="7620"/>
                    <a:pt x="3267261" y="6350"/>
                  </a:cubicBezTo>
                  <a:cubicBezTo>
                    <a:pt x="3050820" y="5080"/>
                    <a:pt x="918876" y="2540"/>
                    <a:pt x="707846" y="1270"/>
                  </a:cubicBezTo>
                  <a:cubicBezTo>
                    <a:pt x="534693" y="0"/>
                    <a:pt x="366952" y="1270"/>
                    <a:pt x="193799" y="1270"/>
                  </a:cubicBezTo>
                  <a:cubicBezTo>
                    <a:pt x="74756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76461"/>
                    <a:pt x="16510" y="329751"/>
                    <a:pt x="17780" y="480352"/>
                  </a:cubicBezTo>
                  <a:cubicBezTo>
                    <a:pt x="19050" y="633642"/>
                    <a:pt x="17780" y="786931"/>
                    <a:pt x="16510" y="942911"/>
                  </a:cubicBezTo>
                  <a:cubicBezTo>
                    <a:pt x="15240" y="1101579"/>
                    <a:pt x="2540" y="2766254"/>
                    <a:pt x="2540" y="2924922"/>
                  </a:cubicBezTo>
                  <a:cubicBezTo>
                    <a:pt x="2540" y="3080901"/>
                    <a:pt x="1270" y="3236880"/>
                    <a:pt x="0" y="3392859"/>
                  </a:cubicBezTo>
                  <a:cubicBezTo>
                    <a:pt x="0" y="3418104"/>
                    <a:pt x="3810" y="3428264"/>
                    <a:pt x="15240" y="3433344"/>
                  </a:cubicBezTo>
                  <a:cubicBezTo>
                    <a:pt x="22860" y="3437154"/>
                    <a:pt x="31750" y="3439694"/>
                    <a:pt x="40640" y="3440964"/>
                  </a:cubicBezTo>
                  <a:cubicBezTo>
                    <a:pt x="188388" y="3446044"/>
                    <a:pt x="394007" y="3449854"/>
                    <a:pt x="599625" y="3454934"/>
                  </a:cubicBezTo>
                  <a:cubicBezTo>
                    <a:pt x="713257" y="3457474"/>
                    <a:pt x="826888" y="3462554"/>
                    <a:pt x="940520" y="3463824"/>
                  </a:cubicBezTo>
                  <a:cubicBezTo>
                    <a:pt x="1129906" y="3466364"/>
                    <a:pt x="3240205" y="3467634"/>
                    <a:pt x="3429591" y="3468904"/>
                  </a:cubicBezTo>
                  <a:cubicBezTo>
                    <a:pt x="3456646" y="3468904"/>
                    <a:pt x="3483701" y="3468904"/>
                    <a:pt x="3510756" y="3468904"/>
                  </a:cubicBezTo>
                  <a:cubicBezTo>
                    <a:pt x="3640621" y="3468904"/>
                    <a:pt x="3775897" y="3467634"/>
                    <a:pt x="3905761" y="3467634"/>
                  </a:cubicBezTo>
                  <a:cubicBezTo>
                    <a:pt x="4057270" y="3467634"/>
                    <a:pt x="4203367" y="3468904"/>
                    <a:pt x="4354876" y="3468904"/>
                  </a:cubicBezTo>
                  <a:cubicBezTo>
                    <a:pt x="4576728" y="3468904"/>
                    <a:pt x="4803991" y="3468904"/>
                    <a:pt x="5025843" y="3468904"/>
                  </a:cubicBezTo>
                  <a:cubicBezTo>
                    <a:pt x="5231462" y="3468904"/>
                    <a:pt x="5437081" y="3470174"/>
                    <a:pt x="5642700" y="3471444"/>
                  </a:cubicBezTo>
                  <a:cubicBezTo>
                    <a:pt x="5734687" y="3471444"/>
                    <a:pt x="5832086" y="3472714"/>
                    <a:pt x="5924073" y="3472714"/>
                  </a:cubicBezTo>
                  <a:cubicBezTo>
                    <a:pt x="6221680" y="3471444"/>
                    <a:pt x="6513874" y="3465094"/>
                    <a:pt x="6791779" y="3465094"/>
                  </a:cubicBezTo>
                  <a:cubicBezTo>
                    <a:pt x="6795589" y="3465094"/>
                    <a:pt x="6800669" y="3462554"/>
                    <a:pt x="6804479" y="3460014"/>
                  </a:cubicBezTo>
                  <a:cubicBezTo>
                    <a:pt x="6809559" y="3456204"/>
                    <a:pt x="6812099" y="3449854"/>
                    <a:pt x="6814639" y="3447314"/>
                  </a:cubicBezTo>
                  <a:cubicBezTo>
                    <a:pt x="6815909" y="3374034"/>
                    <a:pt x="6817179" y="3261084"/>
                    <a:pt x="6818449" y="3148133"/>
                  </a:cubicBezTo>
                  <a:cubicBezTo>
                    <a:pt x="6819719" y="2973329"/>
                    <a:pt x="6829879" y="1295208"/>
                    <a:pt x="6831149" y="1120404"/>
                  </a:cubicBezTo>
                  <a:cubicBezTo>
                    <a:pt x="6831149" y="1015521"/>
                    <a:pt x="6832419" y="910639"/>
                    <a:pt x="6833689" y="805756"/>
                  </a:cubicBezTo>
                  <a:cubicBezTo>
                    <a:pt x="6834959" y="692806"/>
                    <a:pt x="6836229" y="579856"/>
                    <a:pt x="6838769" y="466905"/>
                  </a:cubicBezTo>
                  <a:cubicBezTo>
                    <a:pt x="6840039" y="399673"/>
                    <a:pt x="6840039" y="329751"/>
                    <a:pt x="6845119" y="262519"/>
                  </a:cubicBezTo>
                  <a:cubicBezTo>
                    <a:pt x="6850199" y="181840"/>
                    <a:pt x="6852739" y="103850"/>
                    <a:pt x="6851469" y="44450"/>
                  </a:cubicBezTo>
                  <a:cubicBezTo>
                    <a:pt x="6851469" y="38100"/>
                    <a:pt x="6847659" y="30480"/>
                    <a:pt x="6841309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610454" y="1373348"/>
            <a:ext cx="7356394" cy="3770152"/>
          </a:xfrm>
          <a:custGeom>
            <a:avLst/>
            <a:gdLst/>
            <a:ahLst/>
            <a:cxnLst/>
            <a:rect l="l" t="t" r="r" b="b"/>
            <a:pathLst>
              <a:path w="7356394" h="3770152">
                <a:moveTo>
                  <a:pt x="0" y="0"/>
                </a:moveTo>
                <a:lnTo>
                  <a:pt x="7356394" y="0"/>
                </a:lnTo>
                <a:lnTo>
                  <a:pt x="7356394" y="3770152"/>
                </a:lnTo>
                <a:lnTo>
                  <a:pt x="0" y="37701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249735" y="1373348"/>
            <a:ext cx="4920264" cy="3770152"/>
          </a:xfrm>
          <a:custGeom>
            <a:avLst/>
            <a:gdLst/>
            <a:ahLst/>
            <a:cxnLst/>
            <a:rect l="l" t="t" r="r" b="b"/>
            <a:pathLst>
              <a:path w="4920264" h="3770152">
                <a:moveTo>
                  <a:pt x="0" y="0"/>
                </a:moveTo>
                <a:lnTo>
                  <a:pt x="4920264" y="0"/>
                </a:lnTo>
                <a:lnTo>
                  <a:pt x="4920264" y="3770152"/>
                </a:lnTo>
                <a:lnTo>
                  <a:pt x="0" y="37701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287196" y="5143500"/>
            <a:ext cx="4541400" cy="3877453"/>
          </a:xfrm>
          <a:custGeom>
            <a:avLst/>
            <a:gdLst/>
            <a:ahLst/>
            <a:cxnLst/>
            <a:rect l="l" t="t" r="r" b="b"/>
            <a:pathLst>
              <a:path w="4541400" h="3877453">
                <a:moveTo>
                  <a:pt x="0" y="0"/>
                </a:moveTo>
                <a:lnTo>
                  <a:pt x="4541400" y="0"/>
                </a:lnTo>
                <a:lnTo>
                  <a:pt x="4541400" y="3877453"/>
                </a:lnTo>
                <a:lnTo>
                  <a:pt x="0" y="38774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349265" y="5143500"/>
            <a:ext cx="4721205" cy="3912779"/>
          </a:xfrm>
          <a:custGeom>
            <a:avLst/>
            <a:gdLst/>
            <a:ahLst/>
            <a:cxnLst/>
            <a:rect l="l" t="t" r="r" b="b"/>
            <a:pathLst>
              <a:path w="4721205" h="3912779">
                <a:moveTo>
                  <a:pt x="0" y="0"/>
                </a:moveTo>
                <a:lnTo>
                  <a:pt x="4721204" y="0"/>
                </a:lnTo>
                <a:lnTo>
                  <a:pt x="4721204" y="3912779"/>
                </a:lnTo>
                <a:lnTo>
                  <a:pt x="0" y="39127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7602803" y="9399762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27</a:t>
            </a:r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2F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14658" y="-56723"/>
            <a:ext cx="20763012" cy="10400446"/>
            <a:chOff x="0" y="0"/>
            <a:chExt cx="27684017" cy="13867262"/>
          </a:xfrm>
        </p:grpSpPr>
        <p:sp>
          <p:nvSpPr>
            <p:cNvPr id="3" name="Freeform 3"/>
            <p:cNvSpPr/>
            <p:nvPr/>
          </p:nvSpPr>
          <p:spPr>
            <a:xfrm>
              <a:off x="0" y="50421"/>
              <a:ext cx="13842008" cy="13816841"/>
            </a:xfrm>
            <a:custGeom>
              <a:avLst/>
              <a:gdLst/>
              <a:ahLst/>
              <a:cxnLst/>
              <a:rect l="l" t="t" r="r" b="b"/>
              <a:pathLst>
                <a:path w="13842008" h="13816841">
                  <a:moveTo>
                    <a:pt x="0" y="0"/>
                  </a:moveTo>
                  <a:lnTo>
                    <a:pt x="13842008" y="0"/>
                  </a:lnTo>
                  <a:lnTo>
                    <a:pt x="13842008" y="13816841"/>
                  </a:lnTo>
                  <a:lnTo>
                    <a:pt x="0" y="1381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842008" y="0"/>
              <a:ext cx="13842008" cy="13816841"/>
            </a:xfrm>
            <a:custGeom>
              <a:avLst/>
              <a:gdLst/>
              <a:ahLst/>
              <a:cxnLst/>
              <a:rect l="l" t="t" r="r" b="b"/>
              <a:pathLst>
                <a:path w="13842008" h="13816841">
                  <a:moveTo>
                    <a:pt x="0" y="0"/>
                  </a:moveTo>
                  <a:lnTo>
                    <a:pt x="13842009" y="0"/>
                  </a:lnTo>
                  <a:lnTo>
                    <a:pt x="13842009" y="13816841"/>
                  </a:lnTo>
                  <a:lnTo>
                    <a:pt x="0" y="1381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812422"/>
            <a:ext cx="16230600" cy="8229600"/>
            <a:chOff x="0" y="0"/>
            <a:chExt cx="6851469" cy="3473984"/>
          </a:xfrm>
        </p:grpSpPr>
        <p:sp>
          <p:nvSpPr>
            <p:cNvPr id="6" name="Freeform 6"/>
            <p:cNvSpPr/>
            <p:nvPr/>
          </p:nvSpPr>
          <p:spPr>
            <a:xfrm>
              <a:off x="0" y="-1270"/>
              <a:ext cx="6852739" cy="3472714"/>
            </a:xfrm>
            <a:custGeom>
              <a:avLst/>
              <a:gdLst/>
              <a:ahLst/>
              <a:cxnLst/>
              <a:rect l="l" t="t" r="r" b="b"/>
              <a:pathLst>
                <a:path w="6852739" h="3472714">
                  <a:moveTo>
                    <a:pt x="6841309" y="27940"/>
                  </a:moveTo>
                  <a:cubicBezTo>
                    <a:pt x="6832419" y="24130"/>
                    <a:pt x="6823529" y="21590"/>
                    <a:pt x="6814639" y="21590"/>
                  </a:cubicBezTo>
                  <a:cubicBezTo>
                    <a:pt x="6787969" y="20320"/>
                    <a:pt x="6687027" y="20320"/>
                    <a:pt x="6573396" y="17780"/>
                  </a:cubicBezTo>
                  <a:cubicBezTo>
                    <a:pt x="6313667" y="12700"/>
                    <a:pt x="6059349" y="6350"/>
                    <a:pt x="5799620" y="3810"/>
                  </a:cubicBezTo>
                  <a:cubicBezTo>
                    <a:pt x="5588590" y="1270"/>
                    <a:pt x="5382971" y="3810"/>
                    <a:pt x="5171941" y="2540"/>
                  </a:cubicBezTo>
                  <a:cubicBezTo>
                    <a:pt x="5079953" y="2540"/>
                    <a:pt x="4987966" y="0"/>
                    <a:pt x="4895979" y="2540"/>
                  </a:cubicBezTo>
                  <a:cubicBezTo>
                    <a:pt x="4674127" y="10160"/>
                    <a:pt x="4452275" y="11430"/>
                    <a:pt x="4225012" y="8890"/>
                  </a:cubicBezTo>
                  <a:cubicBezTo>
                    <a:pt x="4111380" y="7620"/>
                    <a:pt x="3997749" y="7620"/>
                    <a:pt x="3884117" y="7620"/>
                  </a:cubicBezTo>
                  <a:cubicBezTo>
                    <a:pt x="3678498" y="7620"/>
                    <a:pt x="3472879" y="7620"/>
                    <a:pt x="3267261" y="6350"/>
                  </a:cubicBezTo>
                  <a:cubicBezTo>
                    <a:pt x="3050820" y="5080"/>
                    <a:pt x="918876" y="2540"/>
                    <a:pt x="707846" y="1270"/>
                  </a:cubicBezTo>
                  <a:cubicBezTo>
                    <a:pt x="534693" y="0"/>
                    <a:pt x="366952" y="1270"/>
                    <a:pt x="193799" y="1270"/>
                  </a:cubicBezTo>
                  <a:cubicBezTo>
                    <a:pt x="74756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76461"/>
                    <a:pt x="16510" y="329751"/>
                    <a:pt x="17780" y="480352"/>
                  </a:cubicBezTo>
                  <a:cubicBezTo>
                    <a:pt x="19050" y="633642"/>
                    <a:pt x="17780" y="786931"/>
                    <a:pt x="16510" y="942911"/>
                  </a:cubicBezTo>
                  <a:cubicBezTo>
                    <a:pt x="15240" y="1101579"/>
                    <a:pt x="2540" y="2766254"/>
                    <a:pt x="2540" y="2924922"/>
                  </a:cubicBezTo>
                  <a:cubicBezTo>
                    <a:pt x="2540" y="3080901"/>
                    <a:pt x="1270" y="3236880"/>
                    <a:pt x="0" y="3392859"/>
                  </a:cubicBezTo>
                  <a:cubicBezTo>
                    <a:pt x="0" y="3418104"/>
                    <a:pt x="3810" y="3428264"/>
                    <a:pt x="15240" y="3433344"/>
                  </a:cubicBezTo>
                  <a:cubicBezTo>
                    <a:pt x="22860" y="3437154"/>
                    <a:pt x="31750" y="3439694"/>
                    <a:pt x="40640" y="3440964"/>
                  </a:cubicBezTo>
                  <a:cubicBezTo>
                    <a:pt x="188388" y="3446044"/>
                    <a:pt x="394007" y="3449854"/>
                    <a:pt x="599625" y="3454934"/>
                  </a:cubicBezTo>
                  <a:cubicBezTo>
                    <a:pt x="713257" y="3457474"/>
                    <a:pt x="826888" y="3462554"/>
                    <a:pt x="940520" y="3463824"/>
                  </a:cubicBezTo>
                  <a:cubicBezTo>
                    <a:pt x="1129906" y="3466364"/>
                    <a:pt x="3240205" y="3467634"/>
                    <a:pt x="3429591" y="3468904"/>
                  </a:cubicBezTo>
                  <a:cubicBezTo>
                    <a:pt x="3456646" y="3468904"/>
                    <a:pt x="3483701" y="3468904"/>
                    <a:pt x="3510756" y="3468904"/>
                  </a:cubicBezTo>
                  <a:cubicBezTo>
                    <a:pt x="3640621" y="3468904"/>
                    <a:pt x="3775897" y="3467634"/>
                    <a:pt x="3905761" y="3467634"/>
                  </a:cubicBezTo>
                  <a:cubicBezTo>
                    <a:pt x="4057270" y="3467634"/>
                    <a:pt x="4203367" y="3468904"/>
                    <a:pt x="4354876" y="3468904"/>
                  </a:cubicBezTo>
                  <a:cubicBezTo>
                    <a:pt x="4576728" y="3468904"/>
                    <a:pt x="4803991" y="3468904"/>
                    <a:pt x="5025843" y="3468904"/>
                  </a:cubicBezTo>
                  <a:cubicBezTo>
                    <a:pt x="5231462" y="3468904"/>
                    <a:pt x="5437081" y="3470174"/>
                    <a:pt x="5642700" y="3471444"/>
                  </a:cubicBezTo>
                  <a:cubicBezTo>
                    <a:pt x="5734687" y="3471444"/>
                    <a:pt x="5832086" y="3472714"/>
                    <a:pt x="5924073" y="3472714"/>
                  </a:cubicBezTo>
                  <a:cubicBezTo>
                    <a:pt x="6221680" y="3471444"/>
                    <a:pt x="6513874" y="3465094"/>
                    <a:pt x="6791779" y="3465094"/>
                  </a:cubicBezTo>
                  <a:cubicBezTo>
                    <a:pt x="6795589" y="3465094"/>
                    <a:pt x="6800669" y="3462554"/>
                    <a:pt x="6804479" y="3460014"/>
                  </a:cubicBezTo>
                  <a:cubicBezTo>
                    <a:pt x="6809559" y="3456204"/>
                    <a:pt x="6812099" y="3449854"/>
                    <a:pt x="6814639" y="3447314"/>
                  </a:cubicBezTo>
                  <a:cubicBezTo>
                    <a:pt x="6815909" y="3374034"/>
                    <a:pt x="6817179" y="3261084"/>
                    <a:pt x="6818449" y="3148133"/>
                  </a:cubicBezTo>
                  <a:cubicBezTo>
                    <a:pt x="6819719" y="2973329"/>
                    <a:pt x="6829879" y="1295208"/>
                    <a:pt x="6831149" y="1120404"/>
                  </a:cubicBezTo>
                  <a:cubicBezTo>
                    <a:pt x="6831149" y="1015521"/>
                    <a:pt x="6832419" y="910639"/>
                    <a:pt x="6833689" y="805756"/>
                  </a:cubicBezTo>
                  <a:cubicBezTo>
                    <a:pt x="6834959" y="692806"/>
                    <a:pt x="6836229" y="579856"/>
                    <a:pt x="6838769" y="466905"/>
                  </a:cubicBezTo>
                  <a:cubicBezTo>
                    <a:pt x="6840039" y="399673"/>
                    <a:pt x="6840039" y="329751"/>
                    <a:pt x="6845119" y="262519"/>
                  </a:cubicBezTo>
                  <a:cubicBezTo>
                    <a:pt x="6850199" y="181840"/>
                    <a:pt x="6852739" y="103850"/>
                    <a:pt x="6851469" y="44450"/>
                  </a:cubicBezTo>
                  <a:cubicBezTo>
                    <a:pt x="6851469" y="38100"/>
                    <a:pt x="6847659" y="30480"/>
                    <a:pt x="6841309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0403341" y="1197191"/>
            <a:ext cx="6458417" cy="4859959"/>
          </a:xfrm>
          <a:custGeom>
            <a:avLst/>
            <a:gdLst/>
            <a:ahLst/>
            <a:cxnLst/>
            <a:rect l="l" t="t" r="r" b="b"/>
            <a:pathLst>
              <a:path w="6458417" h="4859959">
                <a:moveTo>
                  <a:pt x="0" y="0"/>
                </a:moveTo>
                <a:lnTo>
                  <a:pt x="6458418" y="0"/>
                </a:lnTo>
                <a:lnTo>
                  <a:pt x="6458418" y="4859959"/>
                </a:lnTo>
                <a:lnTo>
                  <a:pt x="0" y="48599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701368" y="6113903"/>
            <a:ext cx="7315200" cy="2739586"/>
          </a:xfrm>
          <a:custGeom>
            <a:avLst/>
            <a:gdLst/>
            <a:ahLst/>
            <a:cxnLst/>
            <a:rect l="l" t="t" r="r" b="b"/>
            <a:pathLst>
              <a:path w="7315200" h="2739586">
                <a:moveTo>
                  <a:pt x="0" y="0"/>
                </a:moveTo>
                <a:lnTo>
                  <a:pt x="7315200" y="0"/>
                </a:lnTo>
                <a:lnTo>
                  <a:pt x="7315200" y="2739586"/>
                </a:lnTo>
                <a:lnTo>
                  <a:pt x="0" y="27395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14272" y="1060072"/>
            <a:ext cx="10757469" cy="2118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98"/>
              </a:lnSpc>
            </a:pPr>
            <a:r>
              <a:rPr lang="en-US" sz="8899" b="1" spc="-88">
                <a:solidFill>
                  <a:srgbClr val="3E4A9D"/>
                </a:solidFill>
                <a:latin typeface="Bogart Bold"/>
                <a:ea typeface="Bogart Bold"/>
                <a:cs typeface="Bogart Bold"/>
                <a:sym typeface="Bogart Bold"/>
              </a:rPr>
              <a:t>Random Forest</a:t>
            </a:r>
          </a:p>
          <a:p>
            <a:pPr marL="0" lvl="0" indent="0" algn="l">
              <a:lnSpc>
                <a:spcPts val="8098"/>
              </a:lnSpc>
            </a:pPr>
            <a:endParaRPr lang="en-US" sz="8899" b="1" spc="-88">
              <a:solidFill>
                <a:srgbClr val="3E4A9D"/>
              </a:solidFill>
              <a:latin typeface="Bogart Bold"/>
              <a:ea typeface="Bogart Bold"/>
              <a:cs typeface="Bogart Bold"/>
              <a:sym typeface="Bogart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602803" y="9399762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28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39572" y="1938340"/>
            <a:ext cx="8963769" cy="691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A2272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Feature:</a:t>
            </a:r>
          </a:p>
          <a:p>
            <a:pPr marL="647703" lvl="1" indent="-323852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Ensemble of multiple decision trees</a:t>
            </a:r>
          </a:p>
          <a:p>
            <a:pPr marL="647703" lvl="1" indent="-323852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Reduces variance and overfitting</a:t>
            </a:r>
          </a:p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A2272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Training Details:</a:t>
            </a:r>
          </a:p>
          <a:p>
            <a:pPr marL="647703" lvl="1" indent="-323852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3E4A9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Hyperparameter</a:t>
            </a:r>
            <a:r>
              <a:rPr lang="en-US" sz="3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tuning via GridSearchCV</a:t>
            </a:r>
          </a:p>
          <a:p>
            <a:pPr marL="647703" lvl="1" indent="-323852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Tune </a:t>
            </a:r>
            <a:r>
              <a:rPr lang="en-US" sz="3000" b="1">
                <a:solidFill>
                  <a:srgbClr val="3E4A9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n_estimators, max_depth, max_features</a:t>
            </a:r>
          </a:p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A2272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Strengths:</a:t>
            </a:r>
          </a:p>
          <a:p>
            <a:pPr marL="647703" lvl="1" indent="-323852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Robust and performs well on diverse data</a:t>
            </a:r>
          </a:p>
          <a:p>
            <a:pPr marL="647703" lvl="1" indent="-323852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Provides feature importance</a:t>
            </a:r>
          </a:p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A2272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Limitations:</a:t>
            </a:r>
          </a:p>
          <a:p>
            <a:pPr marL="647703" lvl="1" indent="-323852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Less interpretable than single tree</a:t>
            </a:r>
          </a:p>
          <a:p>
            <a:pPr marL="647703" lvl="1" indent="-323852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Slower to train </a:t>
            </a:r>
          </a:p>
          <a:p>
            <a:pPr algn="l">
              <a:lnSpc>
                <a:spcPts val="4200"/>
              </a:lnSpc>
            </a:pPr>
            <a:endParaRPr lang="en-US" sz="3000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741454" y="6360192"/>
            <a:ext cx="5782192" cy="1989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7"/>
              </a:lnSpc>
            </a:pPr>
            <a:r>
              <a:rPr lang="en-US" sz="2297" b="1" i="1">
                <a:solidFill>
                  <a:srgbClr val="3E4A9D"/>
                </a:solidFill>
                <a:latin typeface="Bogart Bold Italics"/>
                <a:ea typeface="Bogart Bold Italics"/>
                <a:cs typeface="Bogart Bold Italics"/>
                <a:sym typeface="Bogart Bold Italics"/>
              </a:rPr>
              <a:t>“We used </a:t>
            </a:r>
            <a:r>
              <a:rPr lang="en-US" sz="2297" b="1" i="1">
                <a:solidFill>
                  <a:srgbClr val="B22F30"/>
                </a:solidFill>
                <a:latin typeface="Bogart Bold Italics"/>
                <a:ea typeface="Bogart Bold Italics"/>
                <a:cs typeface="Bogart Bold Italics"/>
                <a:sym typeface="Bogart Bold Italics"/>
              </a:rPr>
              <a:t>Grid Search</a:t>
            </a:r>
            <a:r>
              <a:rPr lang="en-US" sz="2297" b="1" i="1">
                <a:solidFill>
                  <a:srgbClr val="3E4A9D"/>
                </a:solidFill>
                <a:latin typeface="Bogart Bold Italics"/>
                <a:ea typeface="Bogart Bold Italics"/>
                <a:cs typeface="Bogart Bold Italics"/>
                <a:sym typeface="Bogart Bold Italics"/>
              </a:rPr>
              <a:t> to automatically test different values for parameters like n_estimators and max_depth, and chose the combination that performed best on validation data.”</a:t>
            </a: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2F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14658" y="-56723"/>
            <a:ext cx="20763012" cy="10400446"/>
            <a:chOff x="0" y="0"/>
            <a:chExt cx="27684017" cy="13867262"/>
          </a:xfrm>
        </p:grpSpPr>
        <p:sp>
          <p:nvSpPr>
            <p:cNvPr id="3" name="Freeform 3"/>
            <p:cNvSpPr/>
            <p:nvPr/>
          </p:nvSpPr>
          <p:spPr>
            <a:xfrm>
              <a:off x="0" y="50421"/>
              <a:ext cx="13842008" cy="13816841"/>
            </a:xfrm>
            <a:custGeom>
              <a:avLst/>
              <a:gdLst/>
              <a:ahLst/>
              <a:cxnLst/>
              <a:rect l="l" t="t" r="r" b="b"/>
              <a:pathLst>
                <a:path w="13842008" h="13816841">
                  <a:moveTo>
                    <a:pt x="0" y="0"/>
                  </a:moveTo>
                  <a:lnTo>
                    <a:pt x="13842008" y="0"/>
                  </a:lnTo>
                  <a:lnTo>
                    <a:pt x="13842008" y="13816841"/>
                  </a:lnTo>
                  <a:lnTo>
                    <a:pt x="0" y="1381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842008" y="0"/>
              <a:ext cx="13842008" cy="13816841"/>
            </a:xfrm>
            <a:custGeom>
              <a:avLst/>
              <a:gdLst/>
              <a:ahLst/>
              <a:cxnLst/>
              <a:rect l="l" t="t" r="r" b="b"/>
              <a:pathLst>
                <a:path w="13842008" h="13816841">
                  <a:moveTo>
                    <a:pt x="0" y="0"/>
                  </a:moveTo>
                  <a:lnTo>
                    <a:pt x="13842009" y="0"/>
                  </a:lnTo>
                  <a:lnTo>
                    <a:pt x="13842009" y="13816841"/>
                  </a:lnTo>
                  <a:lnTo>
                    <a:pt x="0" y="1381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057275"/>
            <a:ext cx="16230600" cy="8229600"/>
            <a:chOff x="0" y="0"/>
            <a:chExt cx="6851469" cy="3473984"/>
          </a:xfrm>
        </p:grpSpPr>
        <p:sp>
          <p:nvSpPr>
            <p:cNvPr id="6" name="Freeform 6"/>
            <p:cNvSpPr/>
            <p:nvPr/>
          </p:nvSpPr>
          <p:spPr>
            <a:xfrm>
              <a:off x="0" y="-1270"/>
              <a:ext cx="6852739" cy="3472714"/>
            </a:xfrm>
            <a:custGeom>
              <a:avLst/>
              <a:gdLst/>
              <a:ahLst/>
              <a:cxnLst/>
              <a:rect l="l" t="t" r="r" b="b"/>
              <a:pathLst>
                <a:path w="6852739" h="3472714">
                  <a:moveTo>
                    <a:pt x="6841309" y="27940"/>
                  </a:moveTo>
                  <a:cubicBezTo>
                    <a:pt x="6832419" y="24130"/>
                    <a:pt x="6823529" y="21590"/>
                    <a:pt x="6814639" y="21590"/>
                  </a:cubicBezTo>
                  <a:cubicBezTo>
                    <a:pt x="6787969" y="20320"/>
                    <a:pt x="6687027" y="20320"/>
                    <a:pt x="6573396" y="17780"/>
                  </a:cubicBezTo>
                  <a:cubicBezTo>
                    <a:pt x="6313667" y="12700"/>
                    <a:pt x="6059349" y="6350"/>
                    <a:pt x="5799620" y="3810"/>
                  </a:cubicBezTo>
                  <a:cubicBezTo>
                    <a:pt x="5588590" y="1270"/>
                    <a:pt x="5382971" y="3810"/>
                    <a:pt x="5171941" y="2540"/>
                  </a:cubicBezTo>
                  <a:cubicBezTo>
                    <a:pt x="5079953" y="2540"/>
                    <a:pt x="4987966" y="0"/>
                    <a:pt x="4895979" y="2540"/>
                  </a:cubicBezTo>
                  <a:cubicBezTo>
                    <a:pt x="4674127" y="10160"/>
                    <a:pt x="4452275" y="11430"/>
                    <a:pt x="4225012" y="8890"/>
                  </a:cubicBezTo>
                  <a:cubicBezTo>
                    <a:pt x="4111380" y="7620"/>
                    <a:pt x="3997749" y="7620"/>
                    <a:pt x="3884117" y="7620"/>
                  </a:cubicBezTo>
                  <a:cubicBezTo>
                    <a:pt x="3678498" y="7620"/>
                    <a:pt x="3472879" y="7620"/>
                    <a:pt x="3267261" y="6350"/>
                  </a:cubicBezTo>
                  <a:cubicBezTo>
                    <a:pt x="3050820" y="5080"/>
                    <a:pt x="918876" y="2540"/>
                    <a:pt x="707846" y="1270"/>
                  </a:cubicBezTo>
                  <a:cubicBezTo>
                    <a:pt x="534693" y="0"/>
                    <a:pt x="366952" y="1270"/>
                    <a:pt x="193799" y="1270"/>
                  </a:cubicBezTo>
                  <a:cubicBezTo>
                    <a:pt x="74756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76461"/>
                    <a:pt x="16510" y="329751"/>
                    <a:pt x="17780" y="480352"/>
                  </a:cubicBezTo>
                  <a:cubicBezTo>
                    <a:pt x="19050" y="633642"/>
                    <a:pt x="17780" y="786931"/>
                    <a:pt x="16510" y="942911"/>
                  </a:cubicBezTo>
                  <a:cubicBezTo>
                    <a:pt x="15240" y="1101579"/>
                    <a:pt x="2540" y="2766254"/>
                    <a:pt x="2540" y="2924922"/>
                  </a:cubicBezTo>
                  <a:cubicBezTo>
                    <a:pt x="2540" y="3080901"/>
                    <a:pt x="1270" y="3236880"/>
                    <a:pt x="0" y="3392859"/>
                  </a:cubicBezTo>
                  <a:cubicBezTo>
                    <a:pt x="0" y="3418104"/>
                    <a:pt x="3810" y="3428264"/>
                    <a:pt x="15240" y="3433344"/>
                  </a:cubicBezTo>
                  <a:cubicBezTo>
                    <a:pt x="22860" y="3437154"/>
                    <a:pt x="31750" y="3439694"/>
                    <a:pt x="40640" y="3440964"/>
                  </a:cubicBezTo>
                  <a:cubicBezTo>
                    <a:pt x="188388" y="3446044"/>
                    <a:pt x="394007" y="3449854"/>
                    <a:pt x="599625" y="3454934"/>
                  </a:cubicBezTo>
                  <a:cubicBezTo>
                    <a:pt x="713257" y="3457474"/>
                    <a:pt x="826888" y="3462554"/>
                    <a:pt x="940520" y="3463824"/>
                  </a:cubicBezTo>
                  <a:cubicBezTo>
                    <a:pt x="1129906" y="3466364"/>
                    <a:pt x="3240205" y="3467634"/>
                    <a:pt x="3429591" y="3468904"/>
                  </a:cubicBezTo>
                  <a:cubicBezTo>
                    <a:pt x="3456646" y="3468904"/>
                    <a:pt x="3483701" y="3468904"/>
                    <a:pt x="3510756" y="3468904"/>
                  </a:cubicBezTo>
                  <a:cubicBezTo>
                    <a:pt x="3640621" y="3468904"/>
                    <a:pt x="3775897" y="3467634"/>
                    <a:pt x="3905761" y="3467634"/>
                  </a:cubicBezTo>
                  <a:cubicBezTo>
                    <a:pt x="4057270" y="3467634"/>
                    <a:pt x="4203367" y="3468904"/>
                    <a:pt x="4354876" y="3468904"/>
                  </a:cubicBezTo>
                  <a:cubicBezTo>
                    <a:pt x="4576728" y="3468904"/>
                    <a:pt x="4803991" y="3468904"/>
                    <a:pt x="5025843" y="3468904"/>
                  </a:cubicBezTo>
                  <a:cubicBezTo>
                    <a:pt x="5231462" y="3468904"/>
                    <a:pt x="5437081" y="3470174"/>
                    <a:pt x="5642700" y="3471444"/>
                  </a:cubicBezTo>
                  <a:cubicBezTo>
                    <a:pt x="5734687" y="3471444"/>
                    <a:pt x="5832086" y="3472714"/>
                    <a:pt x="5924073" y="3472714"/>
                  </a:cubicBezTo>
                  <a:cubicBezTo>
                    <a:pt x="6221680" y="3471444"/>
                    <a:pt x="6513874" y="3465094"/>
                    <a:pt x="6791779" y="3465094"/>
                  </a:cubicBezTo>
                  <a:cubicBezTo>
                    <a:pt x="6795589" y="3465094"/>
                    <a:pt x="6800669" y="3462554"/>
                    <a:pt x="6804479" y="3460014"/>
                  </a:cubicBezTo>
                  <a:cubicBezTo>
                    <a:pt x="6809559" y="3456204"/>
                    <a:pt x="6812099" y="3449854"/>
                    <a:pt x="6814639" y="3447314"/>
                  </a:cubicBezTo>
                  <a:cubicBezTo>
                    <a:pt x="6815909" y="3374034"/>
                    <a:pt x="6817179" y="3261084"/>
                    <a:pt x="6818449" y="3148133"/>
                  </a:cubicBezTo>
                  <a:cubicBezTo>
                    <a:pt x="6819719" y="2973329"/>
                    <a:pt x="6829879" y="1295208"/>
                    <a:pt x="6831149" y="1120404"/>
                  </a:cubicBezTo>
                  <a:cubicBezTo>
                    <a:pt x="6831149" y="1015521"/>
                    <a:pt x="6832419" y="910639"/>
                    <a:pt x="6833689" y="805756"/>
                  </a:cubicBezTo>
                  <a:cubicBezTo>
                    <a:pt x="6834959" y="692806"/>
                    <a:pt x="6836229" y="579856"/>
                    <a:pt x="6838769" y="466905"/>
                  </a:cubicBezTo>
                  <a:cubicBezTo>
                    <a:pt x="6840039" y="399673"/>
                    <a:pt x="6840039" y="329751"/>
                    <a:pt x="6845119" y="262519"/>
                  </a:cubicBezTo>
                  <a:cubicBezTo>
                    <a:pt x="6850199" y="181840"/>
                    <a:pt x="6852739" y="103850"/>
                    <a:pt x="6851469" y="44450"/>
                  </a:cubicBezTo>
                  <a:cubicBezTo>
                    <a:pt x="6851469" y="38100"/>
                    <a:pt x="6847659" y="30480"/>
                    <a:pt x="6841309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2872096" y="2827494"/>
            <a:ext cx="12189505" cy="4632012"/>
          </a:xfrm>
          <a:custGeom>
            <a:avLst/>
            <a:gdLst/>
            <a:ahLst/>
            <a:cxnLst/>
            <a:rect l="l" t="t" r="r" b="b"/>
            <a:pathLst>
              <a:path w="12189505" h="4632012">
                <a:moveTo>
                  <a:pt x="0" y="0"/>
                </a:moveTo>
                <a:lnTo>
                  <a:pt x="12189505" y="0"/>
                </a:lnTo>
                <a:lnTo>
                  <a:pt x="12189505" y="4632012"/>
                </a:lnTo>
                <a:lnTo>
                  <a:pt x="0" y="46320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602803" y="9399762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29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2F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14658" y="-56723"/>
            <a:ext cx="20763012" cy="10400446"/>
            <a:chOff x="0" y="0"/>
            <a:chExt cx="27684017" cy="13867262"/>
          </a:xfrm>
        </p:grpSpPr>
        <p:sp>
          <p:nvSpPr>
            <p:cNvPr id="3" name="Freeform 3"/>
            <p:cNvSpPr/>
            <p:nvPr/>
          </p:nvSpPr>
          <p:spPr>
            <a:xfrm>
              <a:off x="0" y="50421"/>
              <a:ext cx="13842008" cy="13816841"/>
            </a:xfrm>
            <a:custGeom>
              <a:avLst/>
              <a:gdLst/>
              <a:ahLst/>
              <a:cxnLst/>
              <a:rect l="l" t="t" r="r" b="b"/>
              <a:pathLst>
                <a:path w="13842008" h="13816841">
                  <a:moveTo>
                    <a:pt x="0" y="0"/>
                  </a:moveTo>
                  <a:lnTo>
                    <a:pt x="13842008" y="0"/>
                  </a:lnTo>
                  <a:lnTo>
                    <a:pt x="13842008" y="13816841"/>
                  </a:lnTo>
                  <a:lnTo>
                    <a:pt x="0" y="1381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842008" y="0"/>
              <a:ext cx="13842008" cy="13816841"/>
            </a:xfrm>
            <a:custGeom>
              <a:avLst/>
              <a:gdLst/>
              <a:ahLst/>
              <a:cxnLst/>
              <a:rect l="l" t="t" r="r" b="b"/>
              <a:pathLst>
                <a:path w="13842008" h="13816841">
                  <a:moveTo>
                    <a:pt x="0" y="0"/>
                  </a:moveTo>
                  <a:lnTo>
                    <a:pt x="13842009" y="0"/>
                  </a:lnTo>
                  <a:lnTo>
                    <a:pt x="13842009" y="13816841"/>
                  </a:lnTo>
                  <a:lnTo>
                    <a:pt x="0" y="1381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608500" y="259166"/>
            <a:ext cx="17130779" cy="9732959"/>
            <a:chOff x="0" y="0"/>
            <a:chExt cx="6730900" cy="3824203"/>
          </a:xfrm>
        </p:grpSpPr>
        <p:sp>
          <p:nvSpPr>
            <p:cNvPr id="6" name="Freeform 6"/>
            <p:cNvSpPr/>
            <p:nvPr/>
          </p:nvSpPr>
          <p:spPr>
            <a:xfrm>
              <a:off x="0" y="-1270"/>
              <a:ext cx="6732170" cy="3822933"/>
            </a:xfrm>
            <a:custGeom>
              <a:avLst/>
              <a:gdLst/>
              <a:ahLst/>
              <a:cxnLst/>
              <a:rect l="l" t="t" r="r" b="b"/>
              <a:pathLst>
                <a:path w="6732170" h="3822933">
                  <a:moveTo>
                    <a:pt x="6720740" y="27940"/>
                  </a:moveTo>
                  <a:cubicBezTo>
                    <a:pt x="6711850" y="24130"/>
                    <a:pt x="6702961" y="21590"/>
                    <a:pt x="6694070" y="21590"/>
                  </a:cubicBezTo>
                  <a:cubicBezTo>
                    <a:pt x="6667400" y="20320"/>
                    <a:pt x="6568228" y="20320"/>
                    <a:pt x="6456633" y="17780"/>
                  </a:cubicBezTo>
                  <a:cubicBezTo>
                    <a:pt x="6201559" y="12700"/>
                    <a:pt x="5951799" y="6350"/>
                    <a:pt x="5696724" y="3810"/>
                  </a:cubicBezTo>
                  <a:cubicBezTo>
                    <a:pt x="5489477" y="1270"/>
                    <a:pt x="5287543" y="3810"/>
                    <a:pt x="5080295" y="2540"/>
                  </a:cubicBezTo>
                  <a:cubicBezTo>
                    <a:pt x="4989956" y="2540"/>
                    <a:pt x="4899617" y="0"/>
                    <a:pt x="4809278" y="2540"/>
                  </a:cubicBezTo>
                  <a:cubicBezTo>
                    <a:pt x="4591402" y="10160"/>
                    <a:pt x="4373526" y="11430"/>
                    <a:pt x="4150337" y="8890"/>
                  </a:cubicBezTo>
                  <a:cubicBezTo>
                    <a:pt x="4038741" y="7620"/>
                    <a:pt x="3927147" y="7620"/>
                    <a:pt x="3815552" y="7620"/>
                  </a:cubicBezTo>
                  <a:cubicBezTo>
                    <a:pt x="3613618" y="7620"/>
                    <a:pt x="3411684" y="7620"/>
                    <a:pt x="3209751" y="6350"/>
                  </a:cubicBezTo>
                  <a:cubicBezTo>
                    <a:pt x="2997189" y="5080"/>
                    <a:pt x="903454" y="2540"/>
                    <a:pt x="696206" y="1270"/>
                  </a:cubicBezTo>
                  <a:cubicBezTo>
                    <a:pt x="526157" y="0"/>
                    <a:pt x="361421" y="1270"/>
                    <a:pt x="191372" y="1270"/>
                  </a:cubicBezTo>
                  <a:cubicBezTo>
                    <a:pt x="74463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8042"/>
                    <a:pt x="16510" y="357389"/>
                    <a:pt x="17780" y="523764"/>
                  </a:cubicBezTo>
                  <a:cubicBezTo>
                    <a:pt x="19050" y="693110"/>
                    <a:pt x="17780" y="862457"/>
                    <a:pt x="16510" y="1034774"/>
                  </a:cubicBezTo>
                  <a:cubicBezTo>
                    <a:pt x="15240" y="1210062"/>
                    <a:pt x="2540" y="3049104"/>
                    <a:pt x="2540" y="3224392"/>
                  </a:cubicBezTo>
                  <a:cubicBezTo>
                    <a:pt x="2540" y="3396710"/>
                    <a:pt x="1270" y="3569027"/>
                    <a:pt x="0" y="3741344"/>
                  </a:cubicBezTo>
                  <a:cubicBezTo>
                    <a:pt x="0" y="3768323"/>
                    <a:pt x="3810" y="3778483"/>
                    <a:pt x="15240" y="3783563"/>
                  </a:cubicBezTo>
                  <a:cubicBezTo>
                    <a:pt x="22860" y="3787373"/>
                    <a:pt x="31750" y="3789913"/>
                    <a:pt x="40640" y="3791183"/>
                  </a:cubicBezTo>
                  <a:cubicBezTo>
                    <a:pt x="186058" y="3796263"/>
                    <a:pt x="387992" y="3800073"/>
                    <a:pt x="589925" y="3805153"/>
                  </a:cubicBezTo>
                  <a:cubicBezTo>
                    <a:pt x="701520" y="3807693"/>
                    <a:pt x="813115" y="3812773"/>
                    <a:pt x="924710" y="3814043"/>
                  </a:cubicBezTo>
                  <a:cubicBezTo>
                    <a:pt x="1110702" y="3816583"/>
                    <a:pt x="3183180" y="3817853"/>
                    <a:pt x="3369172" y="3819123"/>
                  </a:cubicBezTo>
                  <a:cubicBezTo>
                    <a:pt x="3395742" y="3819123"/>
                    <a:pt x="3422312" y="3819123"/>
                    <a:pt x="3448883" y="3819123"/>
                  </a:cubicBezTo>
                  <a:cubicBezTo>
                    <a:pt x="3576420" y="3819123"/>
                    <a:pt x="3709271" y="3817853"/>
                    <a:pt x="3836808" y="3817853"/>
                  </a:cubicBezTo>
                  <a:cubicBezTo>
                    <a:pt x="3985601" y="3817853"/>
                    <a:pt x="4129080" y="3819123"/>
                    <a:pt x="4277874" y="3819123"/>
                  </a:cubicBezTo>
                  <a:cubicBezTo>
                    <a:pt x="4495750" y="3819123"/>
                    <a:pt x="4718939" y="3819123"/>
                    <a:pt x="4936815" y="3819123"/>
                  </a:cubicBezTo>
                  <a:cubicBezTo>
                    <a:pt x="5138749" y="3819123"/>
                    <a:pt x="5340683" y="3820393"/>
                    <a:pt x="5542617" y="3821663"/>
                  </a:cubicBezTo>
                  <a:cubicBezTo>
                    <a:pt x="5632955" y="3821663"/>
                    <a:pt x="5728608" y="3822933"/>
                    <a:pt x="5818947" y="3822933"/>
                  </a:cubicBezTo>
                  <a:cubicBezTo>
                    <a:pt x="6111220" y="3821663"/>
                    <a:pt x="6398178" y="3815313"/>
                    <a:pt x="6671210" y="3815313"/>
                  </a:cubicBezTo>
                  <a:cubicBezTo>
                    <a:pt x="6675020" y="3815313"/>
                    <a:pt x="6680100" y="3812773"/>
                    <a:pt x="6683910" y="3810233"/>
                  </a:cubicBezTo>
                  <a:cubicBezTo>
                    <a:pt x="6688990" y="3806423"/>
                    <a:pt x="6691530" y="3800073"/>
                    <a:pt x="6694070" y="3797533"/>
                  </a:cubicBezTo>
                  <a:cubicBezTo>
                    <a:pt x="6695340" y="3720547"/>
                    <a:pt x="6696610" y="3595766"/>
                    <a:pt x="6697880" y="3470984"/>
                  </a:cubicBezTo>
                  <a:cubicBezTo>
                    <a:pt x="6699150" y="3277870"/>
                    <a:pt x="6709310" y="1423973"/>
                    <a:pt x="6710580" y="1230859"/>
                  </a:cubicBezTo>
                  <a:cubicBezTo>
                    <a:pt x="6710580" y="1114991"/>
                    <a:pt x="6711850" y="999122"/>
                    <a:pt x="6713120" y="883253"/>
                  </a:cubicBezTo>
                  <a:cubicBezTo>
                    <a:pt x="6714390" y="758472"/>
                    <a:pt x="6715660" y="633691"/>
                    <a:pt x="6718200" y="508909"/>
                  </a:cubicBezTo>
                  <a:cubicBezTo>
                    <a:pt x="6719470" y="434634"/>
                    <a:pt x="6719470" y="357389"/>
                    <a:pt x="6724550" y="283114"/>
                  </a:cubicBezTo>
                  <a:cubicBezTo>
                    <a:pt x="6729630" y="193984"/>
                    <a:pt x="6732170" y="107826"/>
                    <a:pt x="6730900" y="44450"/>
                  </a:cubicBezTo>
                  <a:cubicBezTo>
                    <a:pt x="6730900" y="38100"/>
                    <a:pt x="6727090" y="30480"/>
                    <a:pt x="6720740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608500" y="674852"/>
            <a:ext cx="17469167" cy="1154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00"/>
              </a:lnSpc>
            </a:pPr>
            <a:r>
              <a:rPr lang="en-US" sz="8700" b="1" spc="-86">
                <a:solidFill>
                  <a:srgbClr val="3E4A9D"/>
                </a:solidFill>
                <a:latin typeface="Bogart Bold"/>
                <a:ea typeface="Bogart Bold"/>
                <a:cs typeface="Bogart Bold"/>
                <a:sym typeface="Bogart Bold"/>
              </a:rPr>
              <a:t>Introduction of the Dataset</a:t>
            </a:r>
          </a:p>
        </p:txBody>
      </p:sp>
      <p:sp>
        <p:nvSpPr>
          <p:cNvPr id="8" name="Freeform 8"/>
          <p:cNvSpPr/>
          <p:nvPr/>
        </p:nvSpPr>
        <p:spPr>
          <a:xfrm rot="7889072">
            <a:off x="16486368" y="1690095"/>
            <a:ext cx="707805" cy="1038114"/>
          </a:xfrm>
          <a:custGeom>
            <a:avLst/>
            <a:gdLst/>
            <a:ahLst/>
            <a:cxnLst/>
            <a:rect l="l" t="t" r="r" b="b"/>
            <a:pathLst>
              <a:path w="707805" h="1038114">
                <a:moveTo>
                  <a:pt x="0" y="0"/>
                </a:moveTo>
                <a:lnTo>
                  <a:pt x="707805" y="0"/>
                </a:lnTo>
                <a:lnTo>
                  <a:pt x="707805" y="1038114"/>
                </a:lnTo>
                <a:lnTo>
                  <a:pt x="0" y="10381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9566468">
            <a:off x="730622" y="1166843"/>
            <a:ext cx="943944" cy="866712"/>
          </a:xfrm>
          <a:custGeom>
            <a:avLst/>
            <a:gdLst/>
            <a:ahLst/>
            <a:cxnLst/>
            <a:rect l="l" t="t" r="r" b="b"/>
            <a:pathLst>
              <a:path w="943944" h="866712">
                <a:moveTo>
                  <a:pt x="0" y="0"/>
                </a:moveTo>
                <a:lnTo>
                  <a:pt x="943944" y="0"/>
                </a:lnTo>
                <a:lnTo>
                  <a:pt x="943944" y="866712"/>
                </a:lnTo>
                <a:lnTo>
                  <a:pt x="0" y="8667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482723" y="1649147"/>
            <a:ext cx="15720722" cy="6943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3" lvl="1" indent="-356237" algn="l">
              <a:lnSpc>
                <a:spcPts val="3960"/>
              </a:lnSpc>
              <a:buFont typeface="Arial"/>
              <a:buChar char="•"/>
            </a:pPr>
            <a:r>
              <a:rPr lang="en-US" sz="3300">
                <a:solidFill>
                  <a:srgbClr val="555555"/>
                </a:solidFill>
                <a:latin typeface="Inter"/>
                <a:ea typeface="Inter"/>
                <a:cs typeface="Inter"/>
                <a:sym typeface="Inter"/>
              </a:rPr>
              <a:t>Comprehensive Real-World Data: </a:t>
            </a:r>
          </a:p>
          <a:p>
            <a:pPr marL="1424946" lvl="2" indent="-474982" algn="l">
              <a:lnSpc>
                <a:spcPts val="3960"/>
              </a:lnSpc>
              <a:buFont typeface="Arial"/>
              <a:buChar char="⚬"/>
            </a:pPr>
            <a:r>
              <a:rPr lang="en-US" sz="3300">
                <a:solidFill>
                  <a:srgbClr val="555555"/>
                </a:solidFill>
                <a:latin typeface="Inter"/>
                <a:ea typeface="Inter"/>
                <a:cs typeface="Inter"/>
                <a:sym typeface="Inter"/>
              </a:rPr>
              <a:t>This dataset combines </a:t>
            </a:r>
            <a:r>
              <a:rPr lang="en-US" sz="3300" b="1">
                <a:solidFill>
                  <a:srgbClr val="555555"/>
                </a:solidFill>
                <a:latin typeface="Inter Bold"/>
                <a:ea typeface="Inter Bold"/>
                <a:cs typeface="Inter Bold"/>
                <a:sym typeface="Inter Bold"/>
              </a:rPr>
              <a:t>five globally recognized clinical datasets</a:t>
            </a:r>
            <a:r>
              <a:rPr lang="en-US" sz="3300">
                <a:solidFill>
                  <a:srgbClr val="555555"/>
                </a:solidFill>
                <a:latin typeface="Inter"/>
                <a:ea typeface="Inter"/>
                <a:cs typeface="Inter"/>
                <a:sym typeface="Inter"/>
              </a:rPr>
              <a:t>: totaling 1,190 observations across 11 common features. </a:t>
            </a:r>
          </a:p>
          <a:p>
            <a:pPr algn="l">
              <a:lnSpc>
                <a:spcPts val="3960"/>
              </a:lnSpc>
            </a:pPr>
            <a:endParaRPr lang="en-US" sz="3300">
              <a:solidFill>
                <a:srgbClr val="555555"/>
              </a:solidFill>
              <a:latin typeface="Inter"/>
              <a:ea typeface="Inter"/>
              <a:cs typeface="Inter"/>
              <a:sym typeface="Inter"/>
            </a:endParaRPr>
          </a:p>
          <a:p>
            <a:pPr marL="712473" lvl="1" indent="-356237" algn="l">
              <a:lnSpc>
                <a:spcPts val="3960"/>
              </a:lnSpc>
              <a:buFont typeface="Arial"/>
              <a:buChar char="•"/>
            </a:pPr>
            <a:r>
              <a:rPr lang="en-US" sz="3300">
                <a:solidFill>
                  <a:srgbClr val="555555"/>
                </a:solidFill>
                <a:latin typeface="Inter"/>
                <a:ea typeface="Inter"/>
                <a:cs typeface="Inter"/>
                <a:sym typeface="Inter"/>
              </a:rPr>
              <a:t>Clinically Meaningful Features</a:t>
            </a:r>
          </a:p>
          <a:p>
            <a:pPr marL="1424946" lvl="2" indent="-474982" algn="l">
              <a:lnSpc>
                <a:spcPts val="3960"/>
              </a:lnSpc>
              <a:buFont typeface="Arial"/>
              <a:buChar char="⚬"/>
            </a:pPr>
            <a:r>
              <a:rPr lang="en-US" sz="3300">
                <a:solidFill>
                  <a:srgbClr val="555555"/>
                </a:solidFill>
                <a:latin typeface="Inter"/>
                <a:ea typeface="Inter"/>
                <a:cs typeface="Inter"/>
                <a:sym typeface="Inter"/>
              </a:rPr>
              <a:t>Features such as </a:t>
            </a:r>
            <a:r>
              <a:rPr lang="en-US" sz="3300" b="1">
                <a:solidFill>
                  <a:srgbClr val="555555"/>
                </a:solidFill>
                <a:latin typeface="Inter Bold"/>
                <a:ea typeface="Inter Bold"/>
                <a:cs typeface="Inter Bold"/>
                <a:sym typeface="Inter Bold"/>
              </a:rPr>
              <a:t>ChestPainType, ExerciseAngina, ST_Slope, and Oldpeak</a:t>
            </a:r>
            <a:r>
              <a:rPr lang="en-US" sz="3300">
                <a:solidFill>
                  <a:srgbClr val="555555"/>
                </a:solidFill>
                <a:latin typeface="Inter"/>
                <a:ea typeface="Inter"/>
                <a:cs typeface="Inter"/>
                <a:sym typeface="Inter"/>
              </a:rPr>
              <a:t> reflect real diagnostic signals used in stress tests and ECG evaluations.</a:t>
            </a:r>
          </a:p>
          <a:p>
            <a:pPr algn="l">
              <a:lnSpc>
                <a:spcPts val="3960"/>
              </a:lnSpc>
            </a:pPr>
            <a:endParaRPr lang="en-US" sz="3300">
              <a:solidFill>
                <a:srgbClr val="555555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424946" lvl="2" indent="-474982" algn="l">
              <a:lnSpc>
                <a:spcPts val="3960"/>
              </a:lnSpc>
              <a:buFont typeface="Arial"/>
              <a:buChar char="⚬"/>
            </a:pPr>
            <a:r>
              <a:rPr lang="en-US" sz="3300" b="1">
                <a:solidFill>
                  <a:srgbClr val="555555"/>
                </a:solidFill>
                <a:latin typeface="Inter Bold"/>
                <a:ea typeface="Inter Bold"/>
                <a:cs typeface="Inter Bold"/>
                <a:sym typeface="Inter Bold"/>
              </a:rPr>
              <a:t>ExerciseAngina: discomfort when heart receive less oxygen</a:t>
            </a:r>
          </a:p>
          <a:p>
            <a:pPr marL="1424946" lvl="2" indent="-474982" algn="l">
              <a:lnSpc>
                <a:spcPts val="3960"/>
              </a:lnSpc>
              <a:buFont typeface="Arial"/>
              <a:buChar char="⚬"/>
            </a:pPr>
            <a:r>
              <a:rPr lang="en-US" sz="3300" b="1">
                <a:solidFill>
                  <a:srgbClr val="555555"/>
                </a:solidFill>
                <a:latin typeface="Inter Bold"/>
                <a:ea typeface="Inter Bold"/>
                <a:cs typeface="Inter Bold"/>
                <a:sym typeface="Inter Bold"/>
              </a:rPr>
              <a:t>ST_Slope: the slope of the peak exercise ST segment</a:t>
            </a:r>
          </a:p>
          <a:p>
            <a:pPr marL="1424946" lvl="2" indent="-474982" algn="l">
              <a:lnSpc>
                <a:spcPts val="3960"/>
              </a:lnSpc>
              <a:buFont typeface="Arial"/>
              <a:buChar char="⚬"/>
            </a:pPr>
            <a:r>
              <a:rPr lang="en-US" sz="3300" b="1">
                <a:solidFill>
                  <a:srgbClr val="555555"/>
                </a:solidFill>
                <a:latin typeface="Inter Bold"/>
                <a:ea typeface="Inter Bold"/>
                <a:cs typeface="Inter Bold"/>
                <a:sym typeface="Inter Bold"/>
              </a:rPr>
              <a:t>Oldpeak: reduced blood flow to the heart muscle during exercise</a:t>
            </a:r>
          </a:p>
          <a:p>
            <a:pPr algn="l">
              <a:lnSpc>
                <a:spcPts val="3960"/>
              </a:lnSpc>
            </a:pPr>
            <a:endParaRPr lang="en-US" sz="3300" b="1">
              <a:solidFill>
                <a:srgbClr val="555555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3960"/>
              </a:lnSpc>
            </a:pPr>
            <a:endParaRPr lang="en-US" sz="3300" b="1">
              <a:solidFill>
                <a:srgbClr val="55555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Freeform 11"/>
          <p:cNvSpPr/>
          <p:nvPr/>
        </p:nvSpPr>
        <p:spPr>
          <a:xfrm rot="5400000">
            <a:off x="8664088" y="8152387"/>
            <a:ext cx="1357990" cy="853836"/>
          </a:xfrm>
          <a:custGeom>
            <a:avLst/>
            <a:gdLst/>
            <a:ahLst/>
            <a:cxnLst/>
            <a:rect l="l" t="t" r="r" b="b"/>
            <a:pathLst>
              <a:path w="1357990" h="853836">
                <a:moveTo>
                  <a:pt x="0" y="0"/>
                </a:moveTo>
                <a:lnTo>
                  <a:pt x="1357991" y="0"/>
                </a:lnTo>
                <a:lnTo>
                  <a:pt x="1357991" y="853836"/>
                </a:lnTo>
                <a:lnTo>
                  <a:pt x="0" y="8538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7602803" y="9399762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186970" y="9249651"/>
            <a:ext cx="4312227" cy="637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8"/>
              </a:lnSpc>
              <a:spcBef>
                <a:spcPct val="0"/>
              </a:spcBef>
            </a:pPr>
            <a:r>
              <a:rPr lang="en-US" sz="3777" b="1">
                <a:solidFill>
                  <a:srgbClr val="DF3635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MEASURED BY ECG</a:t>
            </a: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2F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14658" y="-56723"/>
            <a:ext cx="20763012" cy="10400446"/>
            <a:chOff x="0" y="0"/>
            <a:chExt cx="27684017" cy="13867262"/>
          </a:xfrm>
        </p:grpSpPr>
        <p:sp>
          <p:nvSpPr>
            <p:cNvPr id="3" name="Freeform 3"/>
            <p:cNvSpPr/>
            <p:nvPr/>
          </p:nvSpPr>
          <p:spPr>
            <a:xfrm>
              <a:off x="0" y="50421"/>
              <a:ext cx="13842008" cy="13816841"/>
            </a:xfrm>
            <a:custGeom>
              <a:avLst/>
              <a:gdLst/>
              <a:ahLst/>
              <a:cxnLst/>
              <a:rect l="l" t="t" r="r" b="b"/>
              <a:pathLst>
                <a:path w="13842008" h="13816841">
                  <a:moveTo>
                    <a:pt x="0" y="0"/>
                  </a:moveTo>
                  <a:lnTo>
                    <a:pt x="13842008" y="0"/>
                  </a:lnTo>
                  <a:lnTo>
                    <a:pt x="13842008" y="13816841"/>
                  </a:lnTo>
                  <a:lnTo>
                    <a:pt x="0" y="1381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842008" y="0"/>
              <a:ext cx="13842008" cy="13816841"/>
            </a:xfrm>
            <a:custGeom>
              <a:avLst/>
              <a:gdLst/>
              <a:ahLst/>
              <a:cxnLst/>
              <a:rect l="l" t="t" r="r" b="b"/>
              <a:pathLst>
                <a:path w="13842008" h="13816841">
                  <a:moveTo>
                    <a:pt x="0" y="0"/>
                  </a:moveTo>
                  <a:lnTo>
                    <a:pt x="13842009" y="0"/>
                  </a:lnTo>
                  <a:lnTo>
                    <a:pt x="13842009" y="13816841"/>
                  </a:lnTo>
                  <a:lnTo>
                    <a:pt x="0" y="1381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057275"/>
            <a:ext cx="16230600" cy="8229600"/>
            <a:chOff x="0" y="0"/>
            <a:chExt cx="6851469" cy="3473984"/>
          </a:xfrm>
        </p:grpSpPr>
        <p:sp>
          <p:nvSpPr>
            <p:cNvPr id="6" name="Freeform 6"/>
            <p:cNvSpPr/>
            <p:nvPr/>
          </p:nvSpPr>
          <p:spPr>
            <a:xfrm>
              <a:off x="0" y="-1270"/>
              <a:ext cx="6852739" cy="3472714"/>
            </a:xfrm>
            <a:custGeom>
              <a:avLst/>
              <a:gdLst/>
              <a:ahLst/>
              <a:cxnLst/>
              <a:rect l="l" t="t" r="r" b="b"/>
              <a:pathLst>
                <a:path w="6852739" h="3472714">
                  <a:moveTo>
                    <a:pt x="6841309" y="27940"/>
                  </a:moveTo>
                  <a:cubicBezTo>
                    <a:pt x="6832419" y="24130"/>
                    <a:pt x="6823529" y="21590"/>
                    <a:pt x="6814639" y="21590"/>
                  </a:cubicBezTo>
                  <a:cubicBezTo>
                    <a:pt x="6787969" y="20320"/>
                    <a:pt x="6687027" y="20320"/>
                    <a:pt x="6573396" y="17780"/>
                  </a:cubicBezTo>
                  <a:cubicBezTo>
                    <a:pt x="6313667" y="12700"/>
                    <a:pt x="6059349" y="6350"/>
                    <a:pt x="5799620" y="3810"/>
                  </a:cubicBezTo>
                  <a:cubicBezTo>
                    <a:pt x="5588590" y="1270"/>
                    <a:pt x="5382971" y="3810"/>
                    <a:pt x="5171941" y="2540"/>
                  </a:cubicBezTo>
                  <a:cubicBezTo>
                    <a:pt x="5079953" y="2540"/>
                    <a:pt x="4987966" y="0"/>
                    <a:pt x="4895979" y="2540"/>
                  </a:cubicBezTo>
                  <a:cubicBezTo>
                    <a:pt x="4674127" y="10160"/>
                    <a:pt x="4452275" y="11430"/>
                    <a:pt x="4225012" y="8890"/>
                  </a:cubicBezTo>
                  <a:cubicBezTo>
                    <a:pt x="4111380" y="7620"/>
                    <a:pt x="3997749" y="7620"/>
                    <a:pt x="3884117" y="7620"/>
                  </a:cubicBezTo>
                  <a:cubicBezTo>
                    <a:pt x="3678498" y="7620"/>
                    <a:pt x="3472879" y="7620"/>
                    <a:pt x="3267261" y="6350"/>
                  </a:cubicBezTo>
                  <a:cubicBezTo>
                    <a:pt x="3050820" y="5080"/>
                    <a:pt x="918876" y="2540"/>
                    <a:pt x="707846" y="1270"/>
                  </a:cubicBezTo>
                  <a:cubicBezTo>
                    <a:pt x="534693" y="0"/>
                    <a:pt x="366952" y="1270"/>
                    <a:pt x="193799" y="1270"/>
                  </a:cubicBezTo>
                  <a:cubicBezTo>
                    <a:pt x="74756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76461"/>
                    <a:pt x="16510" y="329751"/>
                    <a:pt x="17780" y="480352"/>
                  </a:cubicBezTo>
                  <a:cubicBezTo>
                    <a:pt x="19050" y="633642"/>
                    <a:pt x="17780" y="786931"/>
                    <a:pt x="16510" y="942911"/>
                  </a:cubicBezTo>
                  <a:cubicBezTo>
                    <a:pt x="15240" y="1101579"/>
                    <a:pt x="2540" y="2766254"/>
                    <a:pt x="2540" y="2924922"/>
                  </a:cubicBezTo>
                  <a:cubicBezTo>
                    <a:pt x="2540" y="3080901"/>
                    <a:pt x="1270" y="3236880"/>
                    <a:pt x="0" y="3392859"/>
                  </a:cubicBezTo>
                  <a:cubicBezTo>
                    <a:pt x="0" y="3418104"/>
                    <a:pt x="3810" y="3428264"/>
                    <a:pt x="15240" y="3433344"/>
                  </a:cubicBezTo>
                  <a:cubicBezTo>
                    <a:pt x="22860" y="3437154"/>
                    <a:pt x="31750" y="3439694"/>
                    <a:pt x="40640" y="3440964"/>
                  </a:cubicBezTo>
                  <a:cubicBezTo>
                    <a:pt x="188388" y="3446044"/>
                    <a:pt x="394007" y="3449854"/>
                    <a:pt x="599625" y="3454934"/>
                  </a:cubicBezTo>
                  <a:cubicBezTo>
                    <a:pt x="713257" y="3457474"/>
                    <a:pt x="826888" y="3462554"/>
                    <a:pt x="940520" y="3463824"/>
                  </a:cubicBezTo>
                  <a:cubicBezTo>
                    <a:pt x="1129906" y="3466364"/>
                    <a:pt x="3240205" y="3467634"/>
                    <a:pt x="3429591" y="3468904"/>
                  </a:cubicBezTo>
                  <a:cubicBezTo>
                    <a:pt x="3456646" y="3468904"/>
                    <a:pt x="3483701" y="3468904"/>
                    <a:pt x="3510756" y="3468904"/>
                  </a:cubicBezTo>
                  <a:cubicBezTo>
                    <a:pt x="3640621" y="3468904"/>
                    <a:pt x="3775897" y="3467634"/>
                    <a:pt x="3905761" y="3467634"/>
                  </a:cubicBezTo>
                  <a:cubicBezTo>
                    <a:pt x="4057270" y="3467634"/>
                    <a:pt x="4203367" y="3468904"/>
                    <a:pt x="4354876" y="3468904"/>
                  </a:cubicBezTo>
                  <a:cubicBezTo>
                    <a:pt x="4576728" y="3468904"/>
                    <a:pt x="4803991" y="3468904"/>
                    <a:pt x="5025843" y="3468904"/>
                  </a:cubicBezTo>
                  <a:cubicBezTo>
                    <a:pt x="5231462" y="3468904"/>
                    <a:pt x="5437081" y="3470174"/>
                    <a:pt x="5642700" y="3471444"/>
                  </a:cubicBezTo>
                  <a:cubicBezTo>
                    <a:pt x="5734687" y="3471444"/>
                    <a:pt x="5832086" y="3472714"/>
                    <a:pt x="5924073" y="3472714"/>
                  </a:cubicBezTo>
                  <a:cubicBezTo>
                    <a:pt x="6221680" y="3471444"/>
                    <a:pt x="6513874" y="3465094"/>
                    <a:pt x="6791779" y="3465094"/>
                  </a:cubicBezTo>
                  <a:cubicBezTo>
                    <a:pt x="6795589" y="3465094"/>
                    <a:pt x="6800669" y="3462554"/>
                    <a:pt x="6804479" y="3460014"/>
                  </a:cubicBezTo>
                  <a:cubicBezTo>
                    <a:pt x="6809559" y="3456204"/>
                    <a:pt x="6812099" y="3449854"/>
                    <a:pt x="6814639" y="3447314"/>
                  </a:cubicBezTo>
                  <a:cubicBezTo>
                    <a:pt x="6815909" y="3374034"/>
                    <a:pt x="6817179" y="3261084"/>
                    <a:pt x="6818449" y="3148133"/>
                  </a:cubicBezTo>
                  <a:cubicBezTo>
                    <a:pt x="6819719" y="2973329"/>
                    <a:pt x="6829879" y="1295208"/>
                    <a:pt x="6831149" y="1120404"/>
                  </a:cubicBezTo>
                  <a:cubicBezTo>
                    <a:pt x="6831149" y="1015521"/>
                    <a:pt x="6832419" y="910639"/>
                    <a:pt x="6833689" y="805756"/>
                  </a:cubicBezTo>
                  <a:cubicBezTo>
                    <a:pt x="6834959" y="692806"/>
                    <a:pt x="6836229" y="579856"/>
                    <a:pt x="6838769" y="466905"/>
                  </a:cubicBezTo>
                  <a:cubicBezTo>
                    <a:pt x="6840039" y="399673"/>
                    <a:pt x="6840039" y="329751"/>
                    <a:pt x="6845119" y="262519"/>
                  </a:cubicBezTo>
                  <a:cubicBezTo>
                    <a:pt x="6850199" y="181840"/>
                    <a:pt x="6852739" y="103850"/>
                    <a:pt x="6851469" y="44450"/>
                  </a:cubicBezTo>
                  <a:cubicBezTo>
                    <a:pt x="6851469" y="38100"/>
                    <a:pt x="6847659" y="30480"/>
                    <a:pt x="6841309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2661354" y="1206602"/>
            <a:ext cx="4884005" cy="4047702"/>
          </a:xfrm>
          <a:custGeom>
            <a:avLst/>
            <a:gdLst/>
            <a:ahLst/>
            <a:cxnLst/>
            <a:rect l="l" t="t" r="r" b="b"/>
            <a:pathLst>
              <a:path w="4884005" h="4047702">
                <a:moveTo>
                  <a:pt x="0" y="0"/>
                </a:moveTo>
                <a:lnTo>
                  <a:pt x="4884005" y="0"/>
                </a:lnTo>
                <a:lnTo>
                  <a:pt x="4884005" y="4047703"/>
                </a:lnTo>
                <a:lnTo>
                  <a:pt x="0" y="40477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923119" y="5400003"/>
            <a:ext cx="4360474" cy="3647681"/>
          </a:xfrm>
          <a:custGeom>
            <a:avLst/>
            <a:gdLst/>
            <a:ahLst/>
            <a:cxnLst/>
            <a:rect l="l" t="t" r="r" b="b"/>
            <a:pathLst>
              <a:path w="4360474" h="3647681">
                <a:moveTo>
                  <a:pt x="0" y="0"/>
                </a:moveTo>
                <a:lnTo>
                  <a:pt x="4360474" y="0"/>
                </a:lnTo>
                <a:lnTo>
                  <a:pt x="4360474" y="3647681"/>
                </a:lnTo>
                <a:lnTo>
                  <a:pt x="0" y="36476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32" b="-1032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68267" y="1206602"/>
            <a:ext cx="6678691" cy="3965473"/>
          </a:xfrm>
          <a:custGeom>
            <a:avLst/>
            <a:gdLst/>
            <a:ahLst/>
            <a:cxnLst/>
            <a:rect l="l" t="t" r="r" b="b"/>
            <a:pathLst>
              <a:path w="6678691" h="3965473">
                <a:moveTo>
                  <a:pt x="0" y="0"/>
                </a:moveTo>
                <a:lnTo>
                  <a:pt x="6678691" y="0"/>
                </a:lnTo>
                <a:lnTo>
                  <a:pt x="6678691" y="3965473"/>
                </a:lnTo>
                <a:lnTo>
                  <a:pt x="0" y="39654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545776" y="5400003"/>
            <a:ext cx="4401334" cy="3647681"/>
          </a:xfrm>
          <a:custGeom>
            <a:avLst/>
            <a:gdLst/>
            <a:ahLst/>
            <a:cxnLst/>
            <a:rect l="l" t="t" r="r" b="b"/>
            <a:pathLst>
              <a:path w="4401334" h="3647681">
                <a:moveTo>
                  <a:pt x="0" y="0"/>
                </a:moveTo>
                <a:lnTo>
                  <a:pt x="4401334" y="0"/>
                </a:lnTo>
                <a:lnTo>
                  <a:pt x="4401334" y="3647681"/>
                </a:lnTo>
                <a:lnTo>
                  <a:pt x="0" y="36476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7602803" y="9399762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30</a:t>
            </a: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2F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14658" y="-56723"/>
            <a:ext cx="20763012" cy="10400446"/>
            <a:chOff x="0" y="0"/>
            <a:chExt cx="27684017" cy="13867262"/>
          </a:xfrm>
        </p:grpSpPr>
        <p:sp>
          <p:nvSpPr>
            <p:cNvPr id="3" name="Freeform 3"/>
            <p:cNvSpPr/>
            <p:nvPr/>
          </p:nvSpPr>
          <p:spPr>
            <a:xfrm>
              <a:off x="0" y="50421"/>
              <a:ext cx="13842008" cy="13816841"/>
            </a:xfrm>
            <a:custGeom>
              <a:avLst/>
              <a:gdLst/>
              <a:ahLst/>
              <a:cxnLst/>
              <a:rect l="l" t="t" r="r" b="b"/>
              <a:pathLst>
                <a:path w="13842008" h="13816841">
                  <a:moveTo>
                    <a:pt x="0" y="0"/>
                  </a:moveTo>
                  <a:lnTo>
                    <a:pt x="13842008" y="0"/>
                  </a:lnTo>
                  <a:lnTo>
                    <a:pt x="13842008" y="13816841"/>
                  </a:lnTo>
                  <a:lnTo>
                    <a:pt x="0" y="1381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842008" y="0"/>
              <a:ext cx="13842008" cy="13816841"/>
            </a:xfrm>
            <a:custGeom>
              <a:avLst/>
              <a:gdLst/>
              <a:ahLst/>
              <a:cxnLst/>
              <a:rect l="l" t="t" r="r" b="b"/>
              <a:pathLst>
                <a:path w="13842008" h="13816841">
                  <a:moveTo>
                    <a:pt x="0" y="0"/>
                  </a:moveTo>
                  <a:lnTo>
                    <a:pt x="13842009" y="0"/>
                  </a:lnTo>
                  <a:lnTo>
                    <a:pt x="13842009" y="13816841"/>
                  </a:lnTo>
                  <a:lnTo>
                    <a:pt x="0" y="1381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057275"/>
            <a:ext cx="16230600" cy="8229600"/>
            <a:chOff x="0" y="0"/>
            <a:chExt cx="6851469" cy="3473984"/>
          </a:xfrm>
        </p:grpSpPr>
        <p:sp>
          <p:nvSpPr>
            <p:cNvPr id="6" name="Freeform 6"/>
            <p:cNvSpPr/>
            <p:nvPr/>
          </p:nvSpPr>
          <p:spPr>
            <a:xfrm>
              <a:off x="0" y="-1270"/>
              <a:ext cx="6852739" cy="3472714"/>
            </a:xfrm>
            <a:custGeom>
              <a:avLst/>
              <a:gdLst/>
              <a:ahLst/>
              <a:cxnLst/>
              <a:rect l="l" t="t" r="r" b="b"/>
              <a:pathLst>
                <a:path w="6852739" h="3472714">
                  <a:moveTo>
                    <a:pt x="6841309" y="27940"/>
                  </a:moveTo>
                  <a:cubicBezTo>
                    <a:pt x="6832419" y="24130"/>
                    <a:pt x="6823529" y="21590"/>
                    <a:pt x="6814639" y="21590"/>
                  </a:cubicBezTo>
                  <a:cubicBezTo>
                    <a:pt x="6787969" y="20320"/>
                    <a:pt x="6687027" y="20320"/>
                    <a:pt x="6573396" y="17780"/>
                  </a:cubicBezTo>
                  <a:cubicBezTo>
                    <a:pt x="6313667" y="12700"/>
                    <a:pt x="6059349" y="6350"/>
                    <a:pt x="5799620" y="3810"/>
                  </a:cubicBezTo>
                  <a:cubicBezTo>
                    <a:pt x="5588590" y="1270"/>
                    <a:pt x="5382971" y="3810"/>
                    <a:pt x="5171941" y="2540"/>
                  </a:cubicBezTo>
                  <a:cubicBezTo>
                    <a:pt x="5079953" y="2540"/>
                    <a:pt x="4987966" y="0"/>
                    <a:pt x="4895979" y="2540"/>
                  </a:cubicBezTo>
                  <a:cubicBezTo>
                    <a:pt x="4674127" y="10160"/>
                    <a:pt x="4452275" y="11430"/>
                    <a:pt x="4225012" y="8890"/>
                  </a:cubicBezTo>
                  <a:cubicBezTo>
                    <a:pt x="4111380" y="7620"/>
                    <a:pt x="3997749" y="7620"/>
                    <a:pt x="3884117" y="7620"/>
                  </a:cubicBezTo>
                  <a:cubicBezTo>
                    <a:pt x="3678498" y="7620"/>
                    <a:pt x="3472879" y="7620"/>
                    <a:pt x="3267261" y="6350"/>
                  </a:cubicBezTo>
                  <a:cubicBezTo>
                    <a:pt x="3050820" y="5080"/>
                    <a:pt x="918876" y="2540"/>
                    <a:pt x="707846" y="1270"/>
                  </a:cubicBezTo>
                  <a:cubicBezTo>
                    <a:pt x="534693" y="0"/>
                    <a:pt x="366952" y="1270"/>
                    <a:pt x="193799" y="1270"/>
                  </a:cubicBezTo>
                  <a:cubicBezTo>
                    <a:pt x="74756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76461"/>
                    <a:pt x="16510" y="329751"/>
                    <a:pt x="17780" y="480352"/>
                  </a:cubicBezTo>
                  <a:cubicBezTo>
                    <a:pt x="19050" y="633642"/>
                    <a:pt x="17780" y="786931"/>
                    <a:pt x="16510" y="942911"/>
                  </a:cubicBezTo>
                  <a:cubicBezTo>
                    <a:pt x="15240" y="1101579"/>
                    <a:pt x="2540" y="2766254"/>
                    <a:pt x="2540" y="2924922"/>
                  </a:cubicBezTo>
                  <a:cubicBezTo>
                    <a:pt x="2540" y="3080901"/>
                    <a:pt x="1270" y="3236880"/>
                    <a:pt x="0" y="3392859"/>
                  </a:cubicBezTo>
                  <a:cubicBezTo>
                    <a:pt x="0" y="3418104"/>
                    <a:pt x="3810" y="3428264"/>
                    <a:pt x="15240" y="3433344"/>
                  </a:cubicBezTo>
                  <a:cubicBezTo>
                    <a:pt x="22860" y="3437154"/>
                    <a:pt x="31750" y="3439694"/>
                    <a:pt x="40640" y="3440964"/>
                  </a:cubicBezTo>
                  <a:cubicBezTo>
                    <a:pt x="188388" y="3446044"/>
                    <a:pt x="394007" y="3449854"/>
                    <a:pt x="599625" y="3454934"/>
                  </a:cubicBezTo>
                  <a:cubicBezTo>
                    <a:pt x="713257" y="3457474"/>
                    <a:pt x="826888" y="3462554"/>
                    <a:pt x="940520" y="3463824"/>
                  </a:cubicBezTo>
                  <a:cubicBezTo>
                    <a:pt x="1129906" y="3466364"/>
                    <a:pt x="3240205" y="3467634"/>
                    <a:pt x="3429591" y="3468904"/>
                  </a:cubicBezTo>
                  <a:cubicBezTo>
                    <a:pt x="3456646" y="3468904"/>
                    <a:pt x="3483701" y="3468904"/>
                    <a:pt x="3510756" y="3468904"/>
                  </a:cubicBezTo>
                  <a:cubicBezTo>
                    <a:pt x="3640621" y="3468904"/>
                    <a:pt x="3775897" y="3467634"/>
                    <a:pt x="3905761" y="3467634"/>
                  </a:cubicBezTo>
                  <a:cubicBezTo>
                    <a:pt x="4057270" y="3467634"/>
                    <a:pt x="4203367" y="3468904"/>
                    <a:pt x="4354876" y="3468904"/>
                  </a:cubicBezTo>
                  <a:cubicBezTo>
                    <a:pt x="4576728" y="3468904"/>
                    <a:pt x="4803991" y="3468904"/>
                    <a:pt x="5025843" y="3468904"/>
                  </a:cubicBezTo>
                  <a:cubicBezTo>
                    <a:pt x="5231462" y="3468904"/>
                    <a:pt x="5437081" y="3470174"/>
                    <a:pt x="5642700" y="3471444"/>
                  </a:cubicBezTo>
                  <a:cubicBezTo>
                    <a:pt x="5734687" y="3471444"/>
                    <a:pt x="5832086" y="3472714"/>
                    <a:pt x="5924073" y="3472714"/>
                  </a:cubicBezTo>
                  <a:cubicBezTo>
                    <a:pt x="6221680" y="3471444"/>
                    <a:pt x="6513874" y="3465094"/>
                    <a:pt x="6791779" y="3465094"/>
                  </a:cubicBezTo>
                  <a:cubicBezTo>
                    <a:pt x="6795589" y="3465094"/>
                    <a:pt x="6800669" y="3462554"/>
                    <a:pt x="6804479" y="3460014"/>
                  </a:cubicBezTo>
                  <a:cubicBezTo>
                    <a:pt x="6809559" y="3456204"/>
                    <a:pt x="6812099" y="3449854"/>
                    <a:pt x="6814639" y="3447314"/>
                  </a:cubicBezTo>
                  <a:cubicBezTo>
                    <a:pt x="6815909" y="3374034"/>
                    <a:pt x="6817179" y="3261084"/>
                    <a:pt x="6818449" y="3148133"/>
                  </a:cubicBezTo>
                  <a:cubicBezTo>
                    <a:pt x="6819719" y="2973329"/>
                    <a:pt x="6829879" y="1295208"/>
                    <a:pt x="6831149" y="1120404"/>
                  </a:cubicBezTo>
                  <a:cubicBezTo>
                    <a:pt x="6831149" y="1015521"/>
                    <a:pt x="6832419" y="910639"/>
                    <a:pt x="6833689" y="805756"/>
                  </a:cubicBezTo>
                  <a:cubicBezTo>
                    <a:pt x="6834959" y="692806"/>
                    <a:pt x="6836229" y="579856"/>
                    <a:pt x="6838769" y="466905"/>
                  </a:cubicBezTo>
                  <a:cubicBezTo>
                    <a:pt x="6840039" y="399673"/>
                    <a:pt x="6840039" y="329751"/>
                    <a:pt x="6845119" y="262519"/>
                  </a:cubicBezTo>
                  <a:cubicBezTo>
                    <a:pt x="6850199" y="181840"/>
                    <a:pt x="6852739" y="103850"/>
                    <a:pt x="6851469" y="44450"/>
                  </a:cubicBezTo>
                  <a:cubicBezTo>
                    <a:pt x="6851469" y="38100"/>
                    <a:pt x="6847659" y="30480"/>
                    <a:pt x="6841309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028700" y="1304925"/>
            <a:ext cx="10757469" cy="2118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98"/>
              </a:lnSpc>
            </a:pPr>
            <a:r>
              <a:rPr lang="en-US" sz="8899" b="1" spc="-88">
                <a:solidFill>
                  <a:srgbClr val="3E4A9D"/>
                </a:solidFill>
                <a:latin typeface="Bogart Bold"/>
                <a:ea typeface="Bogart Bold"/>
                <a:cs typeface="Bogart Bold"/>
                <a:sym typeface="Bogart Bold"/>
              </a:rPr>
              <a:t>XGBoost</a:t>
            </a:r>
          </a:p>
          <a:p>
            <a:pPr marL="0" lvl="0" indent="0" algn="l">
              <a:lnSpc>
                <a:spcPts val="8098"/>
              </a:lnSpc>
            </a:pPr>
            <a:endParaRPr lang="en-US" sz="8899" b="1" spc="-88">
              <a:solidFill>
                <a:srgbClr val="3E4A9D"/>
              </a:solidFill>
              <a:latin typeface="Bogart Bold"/>
              <a:ea typeface="Bogart Bold"/>
              <a:cs typeface="Bogart Bold"/>
              <a:sym typeface="Bogart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54786" y="2377165"/>
            <a:ext cx="10030271" cy="6656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1">
                <a:solidFill>
                  <a:srgbClr val="A2272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Features:</a:t>
            </a:r>
          </a:p>
          <a:p>
            <a:pPr marL="582927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Captures </a:t>
            </a:r>
            <a:r>
              <a:rPr lang="en-US" sz="2699" b="1">
                <a:solidFill>
                  <a:srgbClr val="3E4A9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complex non-linear patterns</a:t>
            </a:r>
          </a:p>
          <a:p>
            <a:pPr marL="582927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Incorporates tree pruning and early stopping</a:t>
            </a:r>
          </a:p>
          <a:p>
            <a:pPr algn="l">
              <a:lnSpc>
                <a:spcPts val="3779"/>
              </a:lnSpc>
            </a:pPr>
            <a:r>
              <a:rPr lang="en-US" sz="2699" b="1">
                <a:solidFill>
                  <a:srgbClr val="A2272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Training Details:</a:t>
            </a:r>
          </a:p>
          <a:p>
            <a:pPr marL="582927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Tune n_estimators, learning_rate, max_depth, subsample</a:t>
            </a:r>
          </a:p>
          <a:p>
            <a:pPr algn="l">
              <a:lnSpc>
                <a:spcPts val="3779"/>
              </a:lnSpc>
            </a:pPr>
            <a:r>
              <a:rPr lang="en-US" sz="26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(</a:t>
            </a:r>
            <a:r>
              <a:rPr lang="en-US" sz="2699" b="1">
                <a:solidFill>
                  <a:srgbClr val="3E4A9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grid search</a:t>
            </a:r>
            <a:r>
              <a:rPr lang="en-US" sz="26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)</a:t>
            </a:r>
          </a:p>
          <a:p>
            <a:pPr algn="l">
              <a:lnSpc>
                <a:spcPts val="3779"/>
              </a:lnSpc>
            </a:pPr>
            <a:r>
              <a:rPr lang="en-US" sz="2699" b="1">
                <a:solidFill>
                  <a:srgbClr val="A2272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Strengths:</a:t>
            </a:r>
          </a:p>
          <a:p>
            <a:pPr marL="582927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 b="1">
                <a:solidFill>
                  <a:srgbClr val="3E4A9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High predictive performance</a:t>
            </a:r>
            <a:r>
              <a:rPr lang="en-US" sz="26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on structured data</a:t>
            </a:r>
          </a:p>
          <a:p>
            <a:pPr marL="582927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Handles class imbalance well with scale_pos_weight</a:t>
            </a:r>
          </a:p>
          <a:p>
            <a:pPr marL="582927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Built-in handling for missing values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    </a:t>
            </a:r>
            <a:r>
              <a:rPr lang="en-US" sz="2699" b="1" i="1">
                <a:solidFill>
                  <a:srgbClr val="3E4A9D"/>
                </a:solidFill>
                <a:latin typeface="Bogart Bold Italics"/>
                <a:ea typeface="Bogart Bold Italics"/>
                <a:cs typeface="Bogart Bold Italics"/>
                <a:sym typeface="Bogart Bold Italics"/>
              </a:rPr>
              <a:t>A very strong model!</a:t>
            </a:r>
          </a:p>
          <a:p>
            <a:pPr algn="l">
              <a:lnSpc>
                <a:spcPts val="3779"/>
              </a:lnSpc>
            </a:pPr>
            <a:r>
              <a:rPr lang="en-US" sz="2699" b="1">
                <a:solidFill>
                  <a:srgbClr val="A2272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Limitations:</a:t>
            </a:r>
          </a:p>
          <a:p>
            <a:pPr marL="582927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Can be slow and expensive</a:t>
            </a:r>
          </a:p>
          <a:p>
            <a:pPr algn="l">
              <a:lnSpc>
                <a:spcPts val="3779"/>
              </a:lnSpc>
            </a:pPr>
            <a:endParaRPr lang="en-US" sz="2699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1786169" y="1993596"/>
            <a:ext cx="4871019" cy="6356958"/>
          </a:xfrm>
          <a:custGeom>
            <a:avLst/>
            <a:gdLst/>
            <a:ahLst/>
            <a:cxnLst/>
            <a:rect l="l" t="t" r="r" b="b"/>
            <a:pathLst>
              <a:path w="4871019" h="6356958">
                <a:moveTo>
                  <a:pt x="0" y="0"/>
                </a:moveTo>
                <a:lnTo>
                  <a:pt x="4871020" y="0"/>
                </a:lnTo>
                <a:lnTo>
                  <a:pt x="4871020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602803" y="9399762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31</a:t>
            </a:r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2F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14658" y="-56723"/>
            <a:ext cx="20763012" cy="10400446"/>
            <a:chOff x="0" y="0"/>
            <a:chExt cx="27684017" cy="13867262"/>
          </a:xfrm>
        </p:grpSpPr>
        <p:sp>
          <p:nvSpPr>
            <p:cNvPr id="3" name="Freeform 3"/>
            <p:cNvSpPr/>
            <p:nvPr/>
          </p:nvSpPr>
          <p:spPr>
            <a:xfrm>
              <a:off x="0" y="50421"/>
              <a:ext cx="13842008" cy="13816841"/>
            </a:xfrm>
            <a:custGeom>
              <a:avLst/>
              <a:gdLst/>
              <a:ahLst/>
              <a:cxnLst/>
              <a:rect l="l" t="t" r="r" b="b"/>
              <a:pathLst>
                <a:path w="13842008" h="13816841">
                  <a:moveTo>
                    <a:pt x="0" y="0"/>
                  </a:moveTo>
                  <a:lnTo>
                    <a:pt x="13842008" y="0"/>
                  </a:lnTo>
                  <a:lnTo>
                    <a:pt x="13842008" y="13816841"/>
                  </a:lnTo>
                  <a:lnTo>
                    <a:pt x="0" y="1381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842008" y="0"/>
              <a:ext cx="13842008" cy="13816841"/>
            </a:xfrm>
            <a:custGeom>
              <a:avLst/>
              <a:gdLst/>
              <a:ahLst/>
              <a:cxnLst/>
              <a:rect l="l" t="t" r="r" b="b"/>
              <a:pathLst>
                <a:path w="13842008" h="13816841">
                  <a:moveTo>
                    <a:pt x="0" y="0"/>
                  </a:moveTo>
                  <a:lnTo>
                    <a:pt x="13842009" y="0"/>
                  </a:lnTo>
                  <a:lnTo>
                    <a:pt x="13842009" y="13816841"/>
                  </a:lnTo>
                  <a:lnTo>
                    <a:pt x="0" y="1381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057275"/>
            <a:ext cx="16230600" cy="8229600"/>
            <a:chOff x="0" y="0"/>
            <a:chExt cx="6851469" cy="3473984"/>
          </a:xfrm>
        </p:grpSpPr>
        <p:sp>
          <p:nvSpPr>
            <p:cNvPr id="6" name="Freeform 6"/>
            <p:cNvSpPr/>
            <p:nvPr/>
          </p:nvSpPr>
          <p:spPr>
            <a:xfrm>
              <a:off x="0" y="-1270"/>
              <a:ext cx="6852739" cy="3472714"/>
            </a:xfrm>
            <a:custGeom>
              <a:avLst/>
              <a:gdLst/>
              <a:ahLst/>
              <a:cxnLst/>
              <a:rect l="l" t="t" r="r" b="b"/>
              <a:pathLst>
                <a:path w="6852739" h="3472714">
                  <a:moveTo>
                    <a:pt x="6841309" y="27940"/>
                  </a:moveTo>
                  <a:cubicBezTo>
                    <a:pt x="6832419" y="24130"/>
                    <a:pt x="6823529" y="21590"/>
                    <a:pt x="6814639" y="21590"/>
                  </a:cubicBezTo>
                  <a:cubicBezTo>
                    <a:pt x="6787969" y="20320"/>
                    <a:pt x="6687027" y="20320"/>
                    <a:pt x="6573396" y="17780"/>
                  </a:cubicBezTo>
                  <a:cubicBezTo>
                    <a:pt x="6313667" y="12700"/>
                    <a:pt x="6059349" y="6350"/>
                    <a:pt x="5799620" y="3810"/>
                  </a:cubicBezTo>
                  <a:cubicBezTo>
                    <a:pt x="5588590" y="1270"/>
                    <a:pt x="5382971" y="3810"/>
                    <a:pt x="5171941" y="2540"/>
                  </a:cubicBezTo>
                  <a:cubicBezTo>
                    <a:pt x="5079953" y="2540"/>
                    <a:pt x="4987966" y="0"/>
                    <a:pt x="4895979" y="2540"/>
                  </a:cubicBezTo>
                  <a:cubicBezTo>
                    <a:pt x="4674127" y="10160"/>
                    <a:pt x="4452275" y="11430"/>
                    <a:pt x="4225012" y="8890"/>
                  </a:cubicBezTo>
                  <a:cubicBezTo>
                    <a:pt x="4111380" y="7620"/>
                    <a:pt x="3997749" y="7620"/>
                    <a:pt x="3884117" y="7620"/>
                  </a:cubicBezTo>
                  <a:cubicBezTo>
                    <a:pt x="3678498" y="7620"/>
                    <a:pt x="3472879" y="7620"/>
                    <a:pt x="3267261" y="6350"/>
                  </a:cubicBezTo>
                  <a:cubicBezTo>
                    <a:pt x="3050820" y="5080"/>
                    <a:pt x="918876" y="2540"/>
                    <a:pt x="707846" y="1270"/>
                  </a:cubicBezTo>
                  <a:cubicBezTo>
                    <a:pt x="534693" y="0"/>
                    <a:pt x="366952" y="1270"/>
                    <a:pt x="193799" y="1270"/>
                  </a:cubicBezTo>
                  <a:cubicBezTo>
                    <a:pt x="74756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76461"/>
                    <a:pt x="16510" y="329751"/>
                    <a:pt x="17780" y="480352"/>
                  </a:cubicBezTo>
                  <a:cubicBezTo>
                    <a:pt x="19050" y="633642"/>
                    <a:pt x="17780" y="786931"/>
                    <a:pt x="16510" y="942911"/>
                  </a:cubicBezTo>
                  <a:cubicBezTo>
                    <a:pt x="15240" y="1101579"/>
                    <a:pt x="2540" y="2766254"/>
                    <a:pt x="2540" y="2924922"/>
                  </a:cubicBezTo>
                  <a:cubicBezTo>
                    <a:pt x="2540" y="3080901"/>
                    <a:pt x="1270" y="3236880"/>
                    <a:pt x="0" y="3392859"/>
                  </a:cubicBezTo>
                  <a:cubicBezTo>
                    <a:pt x="0" y="3418104"/>
                    <a:pt x="3810" y="3428264"/>
                    <a:pt x="15240" y="3433344"/>
                  </a:cubicBezTo>
                  <a:cubicBezTo>
                    <a:pt x="22860" y="3437154"/>
                    <a:pt x="31750" y="3439694"/>
                    <a:pt x="40640" y="3440964"/>
                  </a:cubicBezTo>
                  <a:cubicBezTo>
                    <a:pt x="188388" y="3446044"/>
                    <a:pt x="394007" y="3449854"/>
                    <a:pt x="599625" y="3454934"/>
                  </a:cubicBezTo>
                  <a:cubicBezTo>
                    <a:pt x="713257" y="3457474"/>
                    <a:pt x="826888" y="3462554"/>
                    <a:pt x="940520" y="3463824"/>
                  </a:cubicBezTo>
                  <a:cubicBezTo>
                    <a:pt x="1129906" y="3466364"/>
                    <a:pt x="3240205" y="3467634"/>
                    <a:pt x="3429591" y="3468904"/>
                  </a:cubicBezTo>
                  <a:cubicBezTo>
                    <a:pt x="3456646" y="3468904"/>
                    <a:pt x="3483701" y="3468904"/>
                    <a:pt x="3510756" y="3468904"/>
                  </a:cubicBezTo>
                  <a:cubicBezTo>
                    <a:pt x="3640621" y="3468904"/>
                    <a:pt x="3775897" y="3467634"/>
                    <a:pt x="3905761" y="3467634"/>
                  </a:cubicBezTo>
                  <a:cubicBezTo>
                    <a:pt x="4057270" y="3467634"/>
                    <a:pt x="4203367" y="3468904"/>
                    <a:pt x="4354876" y="3468904"/>
                  </a:cubicBezTo>
                  <a:cubicBezTo>
                    <a:pt x="4576728" y="3468904"/>
                    <a:pt x="4803991" y="3468904"/>
                    <a:pt x="5025843" y="3468904"/>
                  </a:cubicBezTo>
                  <a:cubicBezTo>
                    <a:pt x="5231462" y="3468904"/>
                    <a:pt x="5437081" y="3470174"/>
                    <a:pt x="5642700" y="3471444"/>
                  </a:cubicBezTo>
                  <a:cubicBezTo>
                    <a:pt x="5734687" y="3471444"/>
                    <a:pt x="5832086" y="3472714"/>
                    <a:pt x="5924073" y="3472714"/>
                  </a:cubicBezTo>
                  <a:cubicBezTo>
                    <a:pt x="6221680" y="3471444"/>
                    <a:pt x="6513874" y="3465094"/>
                    <a:pt x="6791779" y="3465094"/>
                  </a:cubicBezTo>
                  <a:cubicBezTo>
                    <a:pt x="6795589" y="3465094"/>
                    <a:pt x="6800669" y="3462554"/>
                    <a:pt x="6804479" y="3460014"/>
                  </a:cubicBezTo>
                  <a:cubicBezTo>
                    <a:pt x="6809559" y="3456204"/>
                    <a:pt x="6812099" y="3449854"/>
                    <a:pt x="6814639" y="3447314"/>
                  </a:cubicBezTo>
                  <a:cubicBezTo>
                    <a:pt x="6815909" y="3374034"/>
                    <a:pt x="6817179" y="3261084"/>
                    <a:pt x="6818449" y="3148133"/>
                  </a:cubicBezTo>
                  <a:cubicBezTo>
                    <a:pt x="6819719" y="2973329"/>
                    <a:pt x="6829879" y="1295208"/>
                    <a:pt x="6831149" y="1120404"/>
                  </a:cubicBezTo>
                  <a:cubicBezTo>
                    <a:pt x="6831149" y="1015521"/>
                    <a:pt x="6832419" y="910639"/>
                    <a:pt x="6833689" y="805756"/>
                  </a:cubicBezTo>
                  <a:cubicBezTo>
                    <a:pt x="6834959" y="692806"/>
                    <a:pt x="6836229" y="579856"/>
                    <a:pt x="6838769" y="466905"/>
                  </a:cubicBezTo>
                  <a:cubicBezTo>
                    <a:pt x="6840039" y="399673"/>
                    <a:pt x="6840039" y="329751"/>
                    <a:pt x="6845119" y="262519"/>
                  </a:cubicBezTo>
                  <a:cubicBezTo>
                    <a:pt x="6850199" y="181840"/>
                    <a:pt x="6852739" y="103850"/>
                    <a:pt x="6851469" y="44450"/>
                  </a:cubicBezTo>
                  <a:cubicBezTo>
                    <a:pt x="6851469" y="38100"/>
                    <a:pt x="6847659" y="30480"/>
                    <a:pt x="6841309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968710" y="2992650"/>
            <a:ext cx="14651593" cy="4358849"/>
          </a:xfrm>
          <a:custGeom>
            <a:avLst/>
            <a:gdLst/>
            <a:ahLst/>
            <a:cxnLst/>
            <a:rect l="l" t="t" r="r" b="b"/>
            <a:pathLst>
              <a:path w="14651593" h="4358849">
                <a:moveTo>
                  <a:pt x="0" y="0"/>
                </a:moveTo>
                <a:lnTo>
                  <a:pt x="14651593" y="0"/>
                </a:lnTo>
                <a:lnTo>
                  <a:pt x="14651593" y="4358850"/>
                </a:lnTo>
                <a:lnTo>
                  <a:pt x="0" y="4358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602803" y="9399762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32</a:t>
            </a:r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2F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14658" y="-56723"/>
            <a:ext cx="20763012" cy="10400446"/>
            <a:chOff x="0" y="0"/>
            <a:chExt cx="27684017" cy="13867262"/>
          </a:xfrm>
        </p:grpSpPr>
        <p:sp>
          <p:nvSpPr>
            <p:cNvPr id="3" name="Freeform 3"/>
            <p:cNvSpPr/>
            <p:nvPr/>
          </p:nvSpPr>
          <p:spPr>
            <a:xfrm>
              <a:off x="0" y="50421"/>
              <a:ext cx="13842008" cy="13816841"/>
            </a:xfrm>
            <a:custGeom>
              <a:avLst/>
              <a:gdLst/>
              <a:ahLst/>
              <a:cxnLst/>
              <a:rect l="l" t="t" r="r" b="b"/>
              <a:pathLst>
                <a:path w="13842008" h="13816841">
                  <a:moveTo>
                    <a:pt x="0" y="0"/>
                  </a:moveTo>
                  <a:lnTo>
                    <a:pt x="13842008" y="0"/>
                  </a:lnTo>
                  <a:lnTo>
                    <a:pt x="13842008" y="13816841"/>
                  </a:lnTo>
                  <a:lnTo>
                    <a:pt x="0" y="1381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842008" y="0"/>
              <a:ext cx="13842008" cy="13816841"/>
            </a:xfrm>
            <a:custGeom>
              <a:avLst/>
              <a:gdLst/>
              <a:ahLst/>
              <a:cxnLst/>
              <a:rect l="l" t="t" r="r" b="b"/>
              <a:pathLst>
                <a:path w="13842008" h="13816841">
                  <a:moveTo>
                    <a:pt x="0" y="0"/>
                  </a:moveTo>
                  <a:lnTo>
                    <a:pt x="13842009" y="0"/>
                  </a:lnTo>
                  <a:lnTo>
                    <a:pt x="13842009" y="13816841"/>
                  </a:lnTo>
                  <a:lnTo>
                    <a:pt x="0" y="1381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057275"/>
            <a:ext cx="16230600" cy="8229600"/>
            <a:chOff x="0" y="0"/>
            <a:chExt cx="6851469" cy="3473984"/>
          </a:xfrm>
        </p:grpSpPr>
        <p:sp>
          <p:nvSpPr>
            <p:cNvPr id="6" name="Freeform 6"/>
            <p:cNvSpPr/>
            <p:nvPr/>
          </p:nvSpPr>
          <p:spPr>
            <a:xfrm>
              <a:off x="0" y="-1270"/>
              <a:ext cx="6852739" cy="3472714"/>
            </a:xfrm>
            <a:custGeom>
              <a:avLst/>
              <a:gdLst/>
              <a:ahLst/>
              <a:cxnLst/>
              <a:rect l="l" t="t" r="r" b="b"/>
              <a:pathLst>
                <a:path w="6852739" h="3472714">
                  <a:moveTo>
                    <a:pt x="6841309" y="27940"/>
                  </a:moveTo>
                  <a:cubicBezTo>
                    <a:pt x="6832419" y="24130"/>
                    <a:pt x="6823529" y="21590"/>
                    <a:pt x="6814639" y="21590"/>
                  </a:cubicBezTo>
                  <a:cubicBezTo>
                    <a:pt x="6787969" y="20320"/>
                    <a:pt x="6687027" y="20320"/>
                    <a:pt x="6573396" y="17780"/>
                  </a:cubicBezTo>
                  <a:cubicBezTo>
                    <a:pt x="6313667" y="12700"/>
                    <a:pt x="6059349" y="6350"/>
                    <a:pt x="5799620" y="3810"/>
                  </a:cubicBezTo>
                  <a:cubicBezTo>
                    <a:pt x="5588590" y="1270"/>
                    <a:pt x="5382971" y="3810"/>
                    <a:pt x="5171941" y="2540"/>
                  </a:cubicBezTo>
                  <a:cubicBezTo>
                    <a:pt x="5079953" y="2540"/>
                    <a:pt x="4987966" y="0"/>
                    <a:pt x="4895979" y="2540"/>
                  </a:cubicBezTo>
                  <a:cubicBezTo>
                    <a:pt x="4674127" y="10160"/>
                    <a:pt x="4452275" y="11430"/>
                    <a:pt x="4225012" y="8890"/>
                  </a:cubicBezTo>
                  <a:cubicBezTo>
                    <a:pt x="4111380" y="7620"/>
                    <a:pt x="3997749" y="7620"/>
                    <a:pt x="3884117" y="7620"/>
                  </a:cubicBezTo>
                  <a:cubicBezTo>
                    <a:pt x="3678498" y="7620"/>
                    <a:pt x="3472879" y="7620"/>
                    <a:pt x="3267261" y="6350"/>
                  </a:cubicBezTo>
                  <a:cubicBezTo>
                    <a:pt x="3050820" y="5080"/>
                    <a:pt x="918876" y="2540"/>
                    <a:pt x="707846" y="1270"/>
                  </a:cubicBezTo>
                  <a:cubicBezTo>
                    <a:pt x="534693" y="0"/>
                    <a:pt x="366952" y="1270"/>
                    <a:pt x="193799" y="1270"/>
                  </a:cubicBezTo>
                  <a:cubicBezTo>
                    <a:pt x="74756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76461"/>
                    <a:pt x="16510" y="329751"/>
                    <a:pt x="17780" y="480352"/>
                  </a:cubicBezTo>
                  <a:cubicBezTo>
                    <a:pt x="19050" y="633642"/>
                    <a:pt x="17780" y="786931"/>
                    <a:pt x="16510" y="942911"/>
                  </a:cubicBezTo>
                  <a:cubicBezTo>
                    <a:pt x="15240" y="1101579"/>
                    <a:pt x="2540" y="2766254"/>
                    <a:pt x="2540" y="2924922"/>
                  </a:cubicBezTo>
                  <a:cubicBezTo>
                    <a:pt x="2540" y="3080901"/>
                    <a:pt x="1270" y="3236880"/>
                    <a:pt x="0" y="3392859"/>
                  </a:cubicBezTo>
                  <a:cubicBezTo>
                    <a:pt x="0" y="3418104"/>
                    <a:pt x="3810" y="3428264"/>
                    <a:pt x="15240" y="3433344"/>
                  </a:cubicBezTo>
                  <a:cubicBezTo>
                    <a:pt x="22860" y="3437154"/>
                    <a:pt x="31750" y="3439694"/>
                    <a:pt x="40640" y="3440964"/>
                  </a:cubicBezTo>
                  <a:cubicBezTo>
                    <a:pt x="188388" y="3446044"/>
                    <a:pt x="394007" y="3449854"/>
                    <a:pt x="599625" y="3454934"/>
                  </a:cubicBezTo>
                  <a:cubicBezTo>
                    <a:pt x="713257" y="3457474"/>
                    <a:pt x="826888" y="3462554"/>
                    <a:pt x="940520" y="3463824"/>
                  </a:cubicBezTo>
                  <a:cubicBezTo>
                    <a:pt x="1129906" y="3466364"/>
                    <a:pt x="3240205" y="3467634"/>
                    <a:pt x="3429591" y="3468904"/>
                  </a:cubicBezTo>
                  <a:cubicBezTo>
                    <a:pt x="3456646" y="3468904"/>
                    <a:pt x="3483701" y="3468904"/>
                    <a:pt x="3510756" y="3468904"/>
                  </a:cubicBezTo>
                  <a:cubicBezTo>
                    <a:pt x="3640621" y="3468904"/>
                    <a:pt x="3775897" y="3467634"/>
                    <a:pt x="3905761" y="3467634"/>
                  </a:cubicBezTo>
                  <a:cubicBezTo>
                    <a:pt x="4057270" y="3467634"/>
                    <a:pt x="4203367" y="3468904"/>
                    <a:pt x="4354876" y="3468904"/>
                  </a:cubicBezTo>
                  <a:cubicBezTo>
                    <a:pt x="4576728" y="3468904"/>
                    <a:pt x="4803991" y="3468904"/>
                    <a:pt x="5025843" y="3468904"/>
                  </a:cubicBezTo>
                  <a:cubicBezTo>
                    <a:pt x="5231462" y="3468904"/>
                    <a:pt x="5437081" y="3470174"/>
                    <a:pt x="5642700" y="3471444"/>
                  </a:cubicBezTo>
                  <a:cubicBezTo>
                    <a:pt x="5734687" y="3471444"/>
                    <a:pt x="5832086" y="3472714"/>
                    <a:pt x="5924073" y="3472714"/>
                  </a:cubicBezTo>
                  <a:cubicBezTo>
                    <a:pt x="6221680" y="3471444"/>
                    <a:pt x="6513874" y="3465094"/>
                    <a:pt x="6791779" y="3465094"/>
                  </a:cubicBezTo>
                  <a:cubicBezTo>
                    <a:pt x="6795589" y="3465094"/>
                    <a:pt x="6800669" y="3462554"/>
                    <a:pt x="6804479" y="3460014"/>
                  </a:cubicBezTo>
                  <a:cubicBezTo>
                    <a:pt x="6809559" y="3456204"/>
                    <a:pt x="6812099" y="3449854"/>
                    <a:pt x="6814639" y="3447314"/>
                  </a:cubicBezTo>
                  <a:cubicBezTo>
                    <a:pt x="6815909" y="3374034"/>
                    <a:pt x="6817179" y="3261084"/>
                    <a:pt x="6818449" y="3148133"/>
                  </a:cubicBezTo>
                  <a:cubicBezTo>
                    <a:pt x="6819719" y="2973329"/>
                    <a:pt x="6829879" y="1295208"/>
                    <a:pt x="6831149" y="1120404"/>
                  </a:cubicBezTo>
                  <a:cubicBezTo>
                    <a:pt x="6831149" y="1015521"/>
                    <a:pt x="6832419" y="910639"/>
                    <a:pt x="6833689" y="805756"/>
                  </a:cubicBezTo>
                  <a:cubicBezTo>
                    <a:pt x="6834959" y="692806"/>
                    <a:pt x="6836229" y="579856"/>
                    <a:pt x="6838769" y="466905"/>
                  </a:cubicBezTo>
                  <a:cubicBezTo>
                    <a:pt x="6840039" y="399673"/>
                    <a:pt x="6840039" y="329751"/>
                    <a:pt x="6845119" y="262519"/>
                  </a:cubicBezTo>
                  <a:cubicBezTo>
                    <a:pt x="6850199" y="181840"/>
                    <a:pt x="6852739" y="103850"/>
                    <a:pt x="6851469" y="44450"/>
                  </a:cubicBezTo>
                  <a:cubicBezTo>
                    <a:pt x="6851469" y="38100"/>
                    <a:pt x="6847659" y="30480"/>
                    <a:pt x="6841309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2548913" y="1096749"/>
            <a:ext cx="4917336" cy="4075326"/>
          </a:xfrm>
          <a:custGeom>
            <a:avLst/>
            <a:gdLst/>
            <a:ahLst/>
            <a:cxnLst/>
            <a:rect l="l" t="t" r="r" b="b"/>
            <a:pathLst>
              <a:path w="4917336" h="4075326">
                <a:moveTo>
                  <a:pt x="0" y="0"/>
                </a:moveTo>
                <a:lnTo>
                  <a:pt x="4917336" y="0"/>
                </a:lnTo>
                <a:lnTo>
                  <a:pt x="4917336" y="4075326"/>
                </a:lnTo>
                <a:lnTo>
                  <a:pt x="0" y="40753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888538" y="1270728"/>
            <a:ext cx="4745140" cy="4051406"/>
          </a:xfrm>
          <a:custGeom>
            <a:avLst/>
            <a:gdLst/>
            <a:ahLst/>
            <a:cxnLst/>
            <a:rect l="l" t="t" r="r" b="b"/>
            <a:pathLst>
              <a:path w="4745140" h="4051406">
                <a:moveTo>
                  <a:pt x="0" y="0"/>
                </a:moveTo>
                <a:lnTo>
                  <a:pt x="4745139" y="0"/>
                </a:lnTo>
                <a:lnTo>
                  <a:pt x="4745139" y="4051406"/>
                </a:lnTo>
                <a:lnTo>
                  <a:pt x="0" y="40514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992241" y="5322134"/>
            <a:ext cx="6417935" cy="3810649"/>
          </a:xfrm>
          <a:custGeom>
            <a:avLst/>
            <a:gdLst/>
            <a:ahLst/>
            <a:cxnLst/>
            <a:rect l="l" t="t" r="r" b="b"/>
            <a:pathLst>
              <a:path w="6417935" h="3810649">
                <a:moveTo>
                  <a:pt x="0" y="0"/>
                </a:moveTo>
                <a:lnTo>
                  <a:pt x="6417935" y="0"/>
                </a:lnTo>
                <a:lnTo>
                  <a:pt x="6417935" y="3810649"/>
                </a:lnTo>
                <a:lnTo>
                  <a:pt x="0" y="38106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602803" y="9399762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33</a:t>
            </a:r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2F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14658" y="-56723"/>
            <a:ext cx="20763012" cy="10400446"/>
            <a:chOff x="0" y="0"/>
            <a:chExt cx="27684017" cy="13867262"/>
          </a:xfrm>
        </p:grpSpPr>
        <p:sp>
          <p:nvSpPr>
            <p:cNvPr id="3" name="Freeform 3"/>
            <p:cNvSpPr/>
            <p:nvPr/>
          </p:nvSpPr>
          <p:spPr>
            <a:xfrm>
              <a:off x="0" y="50421"/>
              <a:ext cx="13842008" cy="13816841"/>
            </a:xfrm>
            <a:custGeom>
              <a:avLst/>
              <a:gdLst/>
              <a:ahLst/>
              <a:cxnLst/>
              <a:rect l="l" t="t" r="r" b="b"/>
              <a:pathLst>
                <a:path w="13842008" h="13816841">
                  <a:moveTo>
                    <a:pt x="0" y="0"/>
                  </a:moveTo>
                  <a:lnTo>
                    <a:pt x="13842008" y="0"/>
                  </a:lnTo>
                  <a:lnTo>
                    <a:pt x="13842008" y="13816841"/>
                  </a:lnTo>
                  <a:lnTo>
                    <a:pt x="0" y="1381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842008" y="0"/>
              <a:ext cx="13842008" cy="13816841"/>
            </a:xfrm>
            <a:custGeom>
              <a:avLst/>
              <a:gdLst/>
              <a:ahLst/>
              <a:cxnLst/>
              <a:rect l="l" t="t" r="r" b="b"/>
              <a:pathLst>
                <a:path w="13842008" h="13816841">
                  <a:moveTo>
                    <a:pt x="0" y="0"/>
                  </a:moveTo>
                  <a:lnTo>
                    <a:pt x="13842009" y="0"/>
                  </a:lnTo>
                  <a:lnTo>
                    <a:pt x="13842009" y="13816841"/>
                  </a:lnTo>
                  <a:lnTo>
                    <a:pt x="0" y="1381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057275"/>
            <a:ext cx="16230600" cy="8229600"/>
            <a:chOff x="0" y="0"/>
            <a:chExt cx="6851469" cy="3473984"/>
          </a:xfrm>
        </p:grpSpPr>
        <p:sp>
          <p:nvSpPr>
            <p:cNvPr id="6" name="Freeform 6"/>
            <p:cNvSpPr/>
            <p:nvPr/>
          </p:nvSpPr>
          <p:spPr>
            <a:xfrm>
              <a:off x="0" y="-1270"/>
              <a:ext cx="6852739" cy="3472714"/>
            </a:xfrm>
            <a:custGeom>
              <a:avLst/>
              <a:gdLst/>
              <a:ahLst/>
              <a:cxnLst/>
              <a:rect l="l" t="t" r="r" b="b"/>
              <a:pathLst>
                <a:path w="6852739" h="3472714">
                  <a:moveTo>
                    <a:pt x="6841309" y="27940"/>
                  </a:moveTo>
                  <a:cubicBezTo>
                    <a:pt x="6832419" y="24130"/>
                    <a:pt x="6823529" y="21590"/>
                    <a:pt x="6814639" y="21590"/>
                  </a:cubicBezTo>
                  <a:cubicBezTo>
                    <a:pt x="6787969" y="20320"/>
                    <a:pt x="6687027" y="20320"/>
                    <a:pt x="6573396" y="17780"/>
                  </a:cubicBezTo>
                  <a:cubicBezTo>
                    <a:pt x="6313667" y="12700"/>
                    <a:pt x="6059349" y="6350"/>
                    <a:pt x="5799620" y="3810"/>
                  </a:cubicBezTo>
                  <a:cubicBezTo>
                    <a:pt x="5588590" y="1270"/>
                    <a:pt x="5382971" y="3810"/>
                    <a:pt x="5171941" y="2540"/>
                  </a:cubicBezTo>
                  <a:cubicBezTo>
                    <a:pt x="5079953" y="2540"/>
                    <a:pt x="4987966" y="0"/>
                    <a:pt x="4895979" y="2540"/>
                  </a:cubicBezTo>
                  <a:cubicBezTo>
                    <a:pt x="4674127" y="10160"/>
                    <a:pt x="4452275" y="11430"/>
                    <a:pt x="4225012" y="8890"/>
                  </a:cubicBezTo>
                  <a:cubicBezTo>
                    <a:pt x="4111380" y="7620"/>
                    <a:pt x="3997749" y="7620"/>
                    <a:pt x="3884117" y="7620"/>
                  </a:cubicBezTo>
                  <a:cubicBezTo>
                    <a:pt x="3678498" y="7620"/>
                    <a:pt x="3472879" y="7620"/>
                    <a:pt x="3267261" y="6350"/>
                  </a:cubicBezTo>
                  <a:cubicBezTo>
                    <a:pt x="3050820" y="5080"/>
                    <a:pt x="918876" y="2540"/>
                    <a:pt x="707846" y="1270"/>
                  </a:cubicBezTo>
                  <a:cubicBezTo>
                    <a:pt x="534693" y="0"/>
                    <a:pt x="366952" y="1270"/>
                    <a:pt x="193799" y="1270"/>
                  </a:cubicBezTo>
                  <a:cubicBezTo>
                    <a:pt x="74756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76461"/>
                    <a:pt x="16510" y="329751"/>
                    <a:pt x="17780" y="480352"/>
                  </a:cubicBezTo>
                  <a:cubicBezTo>
                    <a:pt x="19050" y="633642"/>
                    <a:pt x="17780" y="786931"/>
                    <a:pt x="16510" y="942911"/>
                  </a:cubicBezTo>
                  <a:cubicBezTo>
                    <a:pt x="15240" y="1101579"/>
                    <a:pt x="2540" y="2766254"/>
                    <a:pt x="2540" y="2924922"/>
                  </a:cubicBezTo>
                  <a:cubicBezTo>
                    <a:pt x="2540" y="3080901"/>
                    <a:pt x="1270" y="3236880"/>
                    <a:pt x="0" y="3392859"/>
                  </a:cubicBezTo>
                  <a:cubicBezTo>
                    <a:pt x="0" y="3418104"/>
                    <a:pt x="3810" y="3428264"/>
                    <a:pt x="15240" y="3433344"/>
                  </a:cubicBezTo>
                  <a:cubicBezTo>
                    <a:pt x="22860" y="3437154"/>
                    <a:pt x="31750" y="3439694"/>
                    <a:pt x="40640" y="3440964"/>
                  </a:cubicBezTo>
                  <a:cubicBezTo>
                    <a:pt x="188388" y="3446044"/>
                    <a:pt x="394007" y="3449854"/>
                    <a:pt x="599625" y="3454934"/>
                  </a:cubicBezTo>
                  <a:cubicBezTo>
                    <a:pt x="713257" y="3457474"/>
                    <a:pt x="826888" y="3462554"/>
                    <a:pt x="940520" y="3463824"/>
                  </a:cubicBezTo>
                  <a:cubicBezTo>
                    <a:pt x="1129906" y="3466364"/>
                    <a:pt x="3240205" y="3467634"/>
                    <a:pt x="3429591" y="3468904"/>
                  </a:cubicBezTo>
                  <a:cubicBezTo>
                    <a:pt x="3456646" y="3468904"/>
                    <a:pt x="3483701" y="3468904"/>
                    <a:pt x="3510756" y="3468904"/>
                  </a:cubicBezTo>
                  <a:cubicBezTo>
                    <a:pt x="3640621" y="3468904"/>
                    <a:pt x="3775897" y="3467634"/>
                    <a:pt x="3905761" y="3467634"/>
                  </a:cubicBezTo>
                  <a:cubicBezTo>
                    <a:pt x="4057270" y="3467634"/>
                    <a:pt x="4203367" y="3468904"/>
                    <a:pt x="4354876" y="3468904"/>
                  </a:cubicBezTo>
                  <a:cubicBezTo>
                    <a:pt x="4576728" y="3468904"/>
                    <a:pt x="4803991" y="3468904"/>
                    <a:pt x="5025843" y="3468904"/>
                  </a:cubicBezTo>
                  <a:cubicBezTo>
                    <a:pt x="5231462" y="3468904"/>
                    <a:pt x="5437081" y="3470174"/>
                    <a:pt x="5642700" y="3471444"/>
                  </a:cubicBezTo>
                  <a:cubicBezTo>
                    <a:pt x="5734687" y="3471444"/>
                    <a:pt x="5832086" y="3472714"/>
                    <a:pt x="5924073" y="3472714"/>
                  </a:cubicBezTo>
                  <a:cubicBezTo>
                    <a:pt x="6221680" y="3471444"/>
                    <a:pt x="6513874" y="3465094"/>
                    <a:pt x="6791779" y="3465094"/>
                  </a:cubicBezTo>
                  <a:cubicBezTo>
                    <a:pt x="6795589" y="3465094"/>
                    <a:pt x="6800669" y="3462554"/>
                    <a:pt x="6804479" y="3460014"/>
                  </a:cubicBezTo>
                  <a:cubicBezTo>
                    <a:pt x="6809559" y="3456204"/>
                    <a:pt x="6812099" y="3449854"/>
                    <a:pt x="6814639" y="3447314"/>
                  </a:cubicBezTo>
                  <a:cubicBezTo>
                    <a:pt x="6815909" y="3374034"/>
                    <a:pt x="6817179" y="3261084"/>
                    <a:pt x="6818449" y="3148133"/>
                  </a:cubicBezTo>
                  <a:cubicBezTo>
                    <a:pt x="6819719" y="2973329"/>
                    <a:pt x="6829879" y="1295208"/>
                    <a:pt x="6831149" y="1120404"/>
                  </a:cubicBezTo>
                  <a:cubicBezTo>
                    <a:pt x="6831149" y="1015521"/>
                    <a:pt x="6832419" y="910639"/>
                    <a:pt x="6833689" y="805756"/>
                  </a:cubicBezTo>
                  <a:cubicBezTo>
                    <a:pt x="6834959" y="692806"/>
                    <a:pt x="6836229" y="579856"/>
                    <a:pt x="6838769" y="466905"/>
                  </a:cubicBezTo>
                  <a:cubicBezTo>
                    <a:pt x="6840039" y="399673"/>
                    <a:pt x="6840039" y="329751"/>
                    <a:pt x="6845119" y="262519"/>
                  </a:cubicBezTo>
                  <a:cubicBezTo>
                    <a:pt x="6850199" y="181840"/>
                    <a:pt x="6852739" y="103850"/>
                    <a:pt x="6851469" y="44450"/>
                  </a:cubicBezTo>
                  <a:cubicBezTo>
                    <a:pt x="6851469" y="38100"/>
                    <a:pt x="6847659" y="30480"/>
                    <a:pt x="6841309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9144000" y="6086466"/>
            <a:ext cx="7350990" cy="2752989"/>
          </a:xfrm>
          <a:custGeom>
            <a:avLst/>
            <a:gdLst/>
            <a:ahLst/>
            <a:cxnLst/>
            <a:rect l="l" t="t" r="r" b="b"/>
            <a:pathLst>
              <a:path w="7350990" h="2752989">
                <a:moveTo>
                  <a:pt x="0" y="0"/>
                </a:moveTo>
                <a:lnTo>
                  <a:pt x="7350990" y="0"/>
                </a:lnTo>
                <a:lnTo>
                  <a:pt x="7350990" y="2752989"/>
                </a:lnTo>
                <a:lnTo>
                  <a:pt x="0" y="27529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327729" y="2879803"/>
            <a:ext cx="7167261" cy="3037127"/>
          </a:xfrm>
          <a:custGeom>
            <a:avLst/>
            <a:gdLst/>
            <a:ahLst/>
            <a:cxnLst/>
            <a:rect l="l" t="t" r="r" b="b"/>
            <a:pathLst>
              <a:path w="7167261" h="3037127">
                <a:moveTo>
                  <a:pt x="0" y="0"/>
                </a:moveTo>
                <a:lnTo>
                  <a:pt x="7167261" y="0"/>
                </a:lnTo>
                <a:lnTo>
                  <a:pt x="7167261" y="3037127"/>
                </a:lnTo>
                <a:lnTo>
                  <a:pt x="0" y="30371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13350" y="1228725"/>
            <a:ext cx="13094239" cy="2264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23"/>
              </a:lnSpc>
            </a:pPr>
            <a:r>
              <a:rPr lang="en-US" sz="6399" b="1" spc="-63">
                <a:solidFill>
                  <a:srgbClr val="3E4A9D"/>
                </a:solidFill>
                <a:latin typeface="Bogart Bold"/>
                <a:ea typeface="Bogart Bold"/>
                <a:cs typeface="Bogart Bold"/>
                <a:sym typeface="Bogart Bold"/>
              </a:rPr>
              <a:t>Ensembling Model from DT,RF,LR with soft voting</a:t>
            </a:r>
          </a:p>
          <a:p>
            <a:pPr marL="0" lvl="0" indent="0" algn="l">
              <a:lnSpc>
                <a:spcPts val="5823"/>
              </a:lnSpc>
            </a:pPr>
            <a:endParaRPr lang="en-US" sz="6399" b="1" spc="-63">
              <a:solidFill>
                <a:srgbClr val="3E4A9D"/>
              </a:solidFill>
              <a:latin typeface="Bogart Bold"/>
              <a:ea typeface="Bogart Bold"/>
              <a:cs typeface="Bogart Bold"/>
              <a:sym typeface="Bogart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602803" y="9399762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34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13350" y="2537460"/>
            <a:ext cx="8883629" cy="672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A2272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Features: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Combines </a:t>
            </a:r>
            <a:r>
              <a:rPr lang="en-US" sz="2400" b="1">
                <a:solidFill>
                  <a:srgbClr val="3E4A9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DF, RF, LR, </a:t>
            </a: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using </a:t>
            </a:r>
            <a:r>
              <a:rPr lang="en-US" sz="2400" b="1">
                <a:solidFill>
                  <a:srgbClr val="3E4A9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Soft Voting</a:t>
            </a: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to get the possibility</a:t>
            </a:r>
          </a:p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A2272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Training Details: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Tried combining top individual models using </a:t>
            </a:r>
            <a:r>
              <a:rPr lang="en-US" sz="2400" b="1">
                <a:solidFill>
                  <a:srgbClr val="3E4A9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VotingClassifier</a:t>
            </a:r>
          </a:p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A2272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Strengths: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3E4A9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Potential</a:t>
            </a: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to leverage strengths of different models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Can improve robustness in imbalanced or noisy datasets</a:t>
            </a:r>
          </a:p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A2272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Limitations: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Added </a:t>
            </a:r>
            <a:r>
              <a:rPr lang="en-US" sz="2400" b="1">
                <a:solidFill>
                  <a:srgbClr val="3E4A9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computational complexity, without better performance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Risk of </a:t>
            </a:r>
            <a:r>
              <a:rPr lang="en-US" sz="2400" b="1">
                <a:solidFill>
                  <a:srgbClr val="3E4A9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overfitting</a:t>
            </a: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without enough data</a:t>
            </a:r>
          </a:p>
          <a:p>
            <a:pPr algn="l">
              <a:lnSpc>
                <a:spcPts val="3639"/>
              </a:lnSpc>
            </a:pPr>
            <a:r>
              <a:rPr lang="en-US" sz="2599" b="1" i="1">
                <a:solidFill>
                  <a:srgbClr val="3E4A9D"/>
                </a:solidFill>
                <a:latin typeface="Bogart Bold Italics"/>
                <a:ea typeface="Bogart Bold Italics"/>
                <a:cs typeface="Bogart Bold Italics"/>
                <a:sym typeface="Bogart Bold Italics"/>
              </a:rPr>
              <a:t>More models ≠ better results without proper tuning </a:t>
            </a:r>
          </a:p>
          <a:p>
            <a:pPr algn="l">
              <a:lnSpc>
                <a:spcPts val="3359"/>
              </a:lnSpc>
            </a:pPr>
            <a:endParaRPr lang="en-US" sz="2599" b="1" i="1">
              <a:solidFill>
                <a:srgbClr val="3E4A9D"/>
              </a:solidFill>
              <a:latin typeface="Bogart Bold Italics"/>
              <a:ea typeface="Bogart Bold Italics"/>
              <a:cs typeface="Bogart Bold Italics"/>
              <a:sym typeface="Bogart Bold Itali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25267" y="6337200"/>
            <a:ext cx="5798253" cy="2213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50"/>
              </a:lnSpc>
            </a:pPr>
            <a:r>
              <a:rPr lang="en-US" sz="2107" b="1" i="1">
                <a:solidFill>
                  <a:srgbClr val="535EA6"/>
                </a:solidFill>
                <a:latin typeface="Bogart Bold Italics"/>
                <a:ea typeface="Bogart Bold Italics"/>
                <a:cs typeface="Bogart Bold Italics"/>
                <a:sym typeface="Bogart Bold Italics"/>
              </a:rPr>
              <a:t>“We chose </a:t>
            </a:r>
            <a:r>
              <a:rPr lang="en-US" sz="2107" b="1" i="1">
                <a:solidFill>
                  <a:srgbClr val="B22F30"/>
                </a:solidFill>
                <a:latin typeface="Bogart Bold Italics"/>
                <a:ea typeface="Bogart Bold Italics"/>
                <a:cs typeface="Bogart Bold Italics"/>
                <a:sym typeface="Bogart Bold Italics"/>
              </a:rPr>
              <a:t>not to include XGBoost</a:t>
            </a:r>
            <a:r>
              <a:rPr lang="en-US" sz="2107" b="1" i="1">
                <a:solidFill>
                  <a:srgbClr val="535EA6"/>
                </a:solidFill>
                <a:latin typeface="Bogart Bold Italics"/>
                <a:ea typeface="Bogart Bold Italics"/>
                <a:cs typeface="Bogart Bold Italics"/>
                <a:sym typeface="Bogart Bold Italics"/>
              </a:rPr>
              <a:t> in the ensemble because it already functions as a powerful boosted model. Combining it with other models added complexity without clear performance gains. Moreover, it provides similar information to RF.”</a:t>
            </a:r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2F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92929" y="-802256"/>
            <a:ext cx="10381506" cy="10362631"/>
          </a:xfrm>
          <a:custGeom>
            <a:avLst/>
            <a:gdLst/>
            <a:ahLst/>
            <a:cxnLst/>
            <a:rect l="l" t="t" r="r" b="b"/>
            <a:pathLst>
              <a:path w="10381506" h="10362631">
                <a:moveTo>
                  <a:pt x="0" y="0"/>
                </a:moveTo>
                <a:lnTo>
                  <a:pt x="10381506" y="0"/>
                </a:lnTo>
                <a:lnTo>
                  <a:pt x="10381506" y="10362631"/>
                </a:lnTo>
                <a:lnTo>
                  <a:pt x="0" y="10362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57275"/>
            <a:ext cx="16230600" cy="8229600"/>
            <a:chOff x="0" y="0"/>
            <a:chExt cx="6851469" cy="3473984"/>
          </a:xfrm>
        </p:grpSpPr>
        <p:sp>
          <p:nvSpPr>
            <p:cNvPr id="4" name="Freeform 4"/>
            <p:cNvSpPr/>
            <p:nvPr/>
          </p:nvSpPr>
          <p:spPr>
            <a:xfrm>
              <a:off x="0" y="-1270"/>
              <a:ext cx="6852739" cy="3472714"/>
            </a:xfrm>
            <a:custGeom>
              <a:avLst/>
              <a:gdLst/>
              <a:ahLst/>
              <a:cxnLst/>
              <a:rect l="l" t="t" r="r" b="b"/>
              <a:pathLst>
                <a:path w="6852739" h="3472714">
                  <a:moveTo>
                    <a:pt x="6841309" y="27940"/>
                  </a:moveTo>
                  <a:cubicBezTo>
                    <a:pt x="6832419" y="24130"/>
                    <a:pt x="6823529" y="21590"/>
                    <a:pt x="6814639" y="21590"/>
                  </a:cubicBezTo>
                  <a:cubicBezTo>
                    <a:pt x="6787969" y="20320"/>
                    <a:pt x="6687027" y="20320"/>
                    <a:pt x="6573396" y="17780"/>
                  </a:cubicBezTo>
                  <a:cubicBezTo>
                    <a:pt x="6313667" y="12700"/>
                    <a:pt x="6059349" y="6350"/>
                    <a:pt x="5799620" y="3810"/>
                  </a:cubicBezTo>
                  <a:cubicBezTo>
                    <a:pt x="5588590" y="1270"/>
                    <a:pt x="5382971" y="3810"/>
                    <a:pt x="5171941" y="2540"/>
                  </a:cubicBezTo>
                  <a:cubicBezTo>
                    <a:pt x="5079953" y="2540"/>
                    <a:pt x="4987966" y="0"/>
                    <a:pt x="4895979" y="2540"/>
                  </a:cubicBezTo>
                  <a:cubicBezTo>
                    <a:pt x="4674127" y="10160"/>
                    <a:pt x="4452275" y="11430"/>
                    <a:pt x="4225012" y="8890"/>
                  </a:cubicBezTo>
                  <a:cubicBezTo>
                    <a:pt x="4111380" y="7620"/>
                    <a:pt x="3997749" y="7620"/>
                    <a:pt x="3884117" y="7620"/>
                  </a:cubicBezTo>
                  <a:cubicBezTo>
                    <a:pt x="3678498" y="7620"/>
                    <a:pt x="3472879" y="7620"/>
                    <a:pt x="3267261" y="6350"/>
                  </a:cubicBezTo>
                  <a:cubicBezTo>
                    <a:pt x="3050820" y="5080"/>
                    <a:pt x="918876" y="2540"/>
                    <a:pt x="707846" y="1270"/>
                  </a:cubicBezTo>
                  <a:cubicBezTo>
                    <a:pt x="534693" y="0"/>
                    <a:pt x="366952" y="1270"/>
                    <a:pt x="193799" y="1270"/>
                  </a:cubicBezTo>
                  <a:cubicBezTo>
                    <a:pt x="74756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76461"/>
                    <a:pt x="16510" y="329751"/>
                    <a:pt x="17780" y="480352"/>
                  </a:cubicBezTo>
                  <a:cubicBezTo>
                    <a:pt x="19050" y="633642"/>
                    <a:pt x="17780" y="786931"/>
                    <a:pt x="16510" y="942911"/>
                  </a:cubicBezTo>
                  <a:cubicBezTo>
                    <a:pt x="15240" y="1101579"/>
                    <a:pt x="2540" y="2766254"/>
                    <a:pt x="2540" y="2924922"/>
                  </a:cubicBezTo>
                  <a:cubicBezTo>
                    <a:pt x="2540" y="3080901"/>
                    <a:pt x="1270" y="3236880"/>
                    <a:pt x="0" y="3392859"/>
                  </a:cubicBezTo>
                  <a:cubicBezTo>
                    <a:pt x="0" y="3418104"/>
                    <a:pt x="3810" y="3428264"/>
                    <a:pt x="15240" y="3433344"/>
                  </a:cubicBezTo>
                  <a:cubicBezTo>
                    <a:pt x="22860" y="3437154"/>
                    <a:pt x="31750" y="3439694"/>
                    <a:pt x="40640" y="3440964"/>
                  </a:cubicBezTo>
                  <a:cubicBezTo>
                    <a:pt x="188388" y="3446044"/>
                    <a:pt x="394007" y="3449854"/>
                    <a:pt x="599625" y="3454934"/>
                  </a:cubicBezTo>
                  <a:cubicBezTo>
                    <a:pt x="713257" y="3457474"/>
                    <a:pt x="826888" y="3462554"/>
                    <a:pt x="940520" y="3463824"/>
                  </a:cubicBezTo>
                  <a:cubicBezTo>
                    <a:pt x="1129906" y="3466364"/>
                    <a:pt x="3240205" y="3467634"/>
                    <a:pt x="3429591" y="3468904"/>
                  </a:cubicBezTo>
                  <a:cubicBezTo>
                    <a:pt x="3456646" y="3468904"/>
                    <a:pt x="3483701" y="3468904"/>
                    <a:pt x="3510756" y="3468904"/>
                  </a:cubicBezTo>
                  <a:cubicBezTo>
                    <a:pt x="3640621" y="3468904"/>
                    <a:pt x="3775897" y="3467634"/>
                    <a:pt x="3905761" y="3467634"/>
                  </a:cubicBezTo>
                  <a:cubicBezTo>
                    <a:pt x="4057270" y="3467634"/>
                    <a:pt x="4203367" y="3468904"/>
                    <a:pt x="4354876" y="3468904"/>
                  </a:cubicBezTo>
                  <a:cubicBezTo>
                    <a:pt x="4576728" y="3468904"/>
                    <a:pt x="4803991" y="3468904"/>
                    <a:pt x="5025843" y="3468904"/>
                  </a:cubicBezTo>
                  <a:cubicBezTo>
                    <a:pt x="5231462" y="3468904"/>
                    <a:pt x="5437081" y="3470174"/>
                    <a:pt x="5642700" y="3471444"/>
                  </a:cubicBezTo>
                  <a:cubicBezTo>
                    <a:pt x="5734687" y="3471444"/>
                    <a:pt x="5832086" y="3472714"/>
                    <a:pt x="5924073" y="3472714"/>
                  </a:cubicBezTo>
                  <a:cubicBezTo>
                    <a:pt x="6221680" y="3471444"/>
                    <a:pt x="6513874" y="3465094"/>
                    <a:pt x="6791779" y="3465094"/>
                  </a:cubicBezTo>
                  <a:cubicBezTo>
                    <a:pt x="6795589" y="3465094"/>
                    <a:pt x="6800669" y="3462554"/>
                    <a:pt x="6804479" y="3460014"/>
                  </a:cubicBezTo>
                  <a:cubicBezTo>
                    <a:pt x="6809559" y="3456204"/>
                    <a:pt x="6812099" y="3449854"/>
                    <a:pt x="6814639" y="3447314"/>
                  </a:cubicBezTo>
                  <a:cubicBezTo>
                    <a:pt x="6815909" y="3374034"/>
                    <a:pt x="6817179" y="3261084"/>
                    <a:pt x="6818449" y="3148133"/>
                  </a:cubicBezTo>
                  <a:cubicBezTo>
                    <a:pt x="6819719" y="2973329"/>
                    <a:pt x="6829879" y="1295208"/>
                    <a:pt x="6831149" y="1120404"/>
                  </a:cubicBezTo>
                  <a:cubicBezTo>
                    <a:pt x="6831149" y="1015521"/>
                    <a:pt x="6832419" y="910639"/>
                    <a:pt x="6833689" y="805756"/>
                  </a:cubicBezTo>
                  <a:cubicBezTo>
                    <a:pt x="6834959" y="692806"/>
                    <a:pt x="6836229" y="579856"/>
                    <a:pt x="6838769" y="466905"/>
                  </a:cubicBezTo>
                  <a:cubicBezTo>
                    <a:pt x="6840039" y="399673"/>
                    <a:pt x="6840039" y="329751"/>
                    <a:pt x="6845119" y="262519"/>
                  </a:cubicBezTo>
                  <a:cubicBezTo>
                    <a:pt x="6850199" y="181840"/>
                    <a:pt x="6852739" y="103850"/>
                    <a:pt x="6851469" y="44450"/>
                  </a:cubicBezTo>
                  <a:cubicBezTo>
                    <a:pt x="6851469" y="38100"/>
                    <a:pt x="6847659" y="30480"/>
                    <a:pt x="6841309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263193" y="2924779"/>
            <a:ext cx="14040531" cy="5281106"/>
          </a:xfrm>
          <a:custGeom>
            <a:avLst/>
            <a:gdLst/>
            <a:ahLst/>
            <a:cxnLst/>
            <a:rect l="l" t="t" r="r" b="b"/>
            <a:pathLst>
              <a:path w="14040531" h="5281106">
                <a:moveTo>
                  <a:pt x="0" y="0"/>
                </a:moveTo>
                <a:lnTo>
                  <a:pt x="14040531" y="0"/>
                </a:lnTo>
                <a:lnTo>
                  <a:pt x="14040531" y="5281106"/>
                </a:lnTo>
                <a:lnTo>
                  <a:pt x="0" y="52811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367129" y="4993555"/>
            <a:ext cx="1832659" cy="299890"/>
          </a:xfrm>
          <a:custGeom>
            <a:avLst/>
            <a:gdLst/>
            <a:ahLst/>
            <a:cxnLst/>
            <a:rect l="l" t="t" r="r" b="b"/>
            <a:pathLst>
              <a:path w="1832659" h="299890">
                <a:moveTo>
                  <a:pt x="0" y="0"/>
                </a:moveTo>
                <a:lnTo>
                  <a:pt x="1832659" y="0"/>
                </a:lnTo>
                <a:lnTo>
                  <a:pt x="1832659" y="299890"/>
                </a:lnTo>
                <a:lnTo>
                  <a:pt x="0" y="2998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304925"/>
            <a:ext cx="13408472" cy="1099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98"/>
              </a:lnSpc>
            </a:pPr>
            <a:r>
              <a:rPr lang="en-US" sz="8899" b="1" spc="-88">
                <a:solidFill>
                  <a:srgbClr val="3E4A9D"/>
                </a:solidFill>
                <a:latin typeface="Bogart Bold"/>
                <a:ea typeface="Bogart Bold"/>
                <a:cs typeface="Bogart Bold"/>
                <a:sym typeface="Bogart Bold"/>
              </a:rPr>
              <a:t>Evaluation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602803" y="9399762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35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98017" y="5509260"/>
            <a:ext cx="8687226" cy="3749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 b="1">
                <a:solidFill>
                  <a:srgbClr val="004AAD"/>
                </a:solidFill>
                <a:latin typeface="Bogart Bold"/>
                <a:ea typeface="Bogart Bold"/>
                <a:cs typeface="Bogart Bold"/>
                <a:sym typeface="Bogart Bold"/>
              </a:rPr>
              <a:t>XGBoost and Random Forest </a:t>
            </a:r>
          </a:p>
          <a:p>
            <a:pPr algn="just">
              <a:lnSpc>
                <a:spcPts val="3360"/>
              </a:lnSpc>
            </a:pPr>
            <a:r>
              <a:rPr lang="en-US" sz="2400" b="1">
                <a:solidFill>
                  <a:srgbClr val="004AAD"/>
                </a:solidFill>
                <a:latin typeface="Bogart Bold"/>
                <a:ea typeface="Bogart Bold"/>
                <a:cs typeface="Bogart Bold"/>
                <a:sym typeface="Bogart Bold"/>
              </a:rPr>
              <a:t>achieved the highest performance,</a:t>
            </a:r>
          </a:p>
          <a:p>
            <a:pPr algn="just">
              <a:lnSpc>
                <a:spcPts val="3360"/>
              </a:lnSpc>
            </a:pPr>
            <a:r>
              <a:rPr lang="en-US" sz="2400" b="1">
                <a:solidFill>
                  <a:srgbClr val="004AAD"/>
                </a:solidFill>
                <a:latin typeface="Bogart Bold"/>
                <a:ea typeface="Bogart Bold"/>
                <a:cs typeface="Bogart Bold"/>
                <a:sym typeface="Bogart Bold"/>
              </a:rPr>
              <a:t>But they also have </a:t>
            </a:r>
          </a:p>
          <a:p>
            <a:pPr algn="just">
              <a:lnSpc>
                <a:spcPts val="3360"/>
              </a:lnSpc>
            </a:pPr>
            <a:r>
              <a:rPr lang="en-US" sz="2400" b="1">
                <a:solidFill>
                  <a:srgbClr val="004AAD"/>
                </a:solidFill>
                <a:latin typeface="Bogart Bold"/>
                <a:ea typeface="Bogart Bold"/>
                <a:cs typeface="Bogart Bold"/>
                <a:sym typeface="Bogart Bold"/>
              </a:rPr>
              <a:t>higher time and space complexity.</a:t>
            </a:r>
          </a:p>
          <a:p>
            <a:pPr algn="just">
              <a:lnSpc>
                <a:spcPts val="3360"/>
              </a:lnSpc>
            </a:pPr>
            <a:r>
              <a:rPr lang="en-US" sz="2400" b="1">
                <a:solidFill>
                  <a:srgbClr val="004AAD"/>
                </a:solidFill>
                <a:latin typeface="Bogart Bold"/>
                <a:ea typeface="Bogart Bold"/>
                <a:cs typeface="Bogart Bold"/>
                <a:sym typeface="Bogart Bold"/>
              </a:rPr>
              <a:t>Logistics Regression also performed well, with a lower complexity.</a:t>
            </a:r>
          </a:p>
          <a:p>
            <a:pPr algn="just">
              <a:lnSpc>
                <a:spcPts val="3360"/>
              </a:lnSpc>
            </a:pPr>
            <a:r>
              <a:rPr lang="en-US" sz="2400" b="1">
                <a:solidFill>
                  <a:srgbClr val="004AAD"/>
                </a:solidFill>
                <a:latin typeface="Bogart Bold"/>
                <a:ea typeface="Bogart Bold"/>
                <a:cs typeface="Bogart Bold"/>
                <a:sym typeface="Bogart Bold"/>
              </a:rPr>
              <a:t>Ensemble model provided stable performance </a:t>
            </a:r>
          </a:p>
          <a:p>
            <a:pPr algn="just">
              <a:lnSpc>
                <a:spcPts val="3360"/>
              </a:lnSpc>
            </a:pPr>
            <a:r>
              <a:rPr lang="en-US" sz="2400" b="1">
                <a:solidFill>
                  <a:srgbClr val="004AAD"/>
                </a:solidFill>
                <a:latin typeface="Bogart Bold"/>
                <a:ea typeface="Bogart Bold"/>
                <a:cs typeface="Bogart Bold"/>
                <a:sym typeface="Bogart Bold"/>
              </a:rPr>
              <a:t>but did not outperform the best single models. </a:t>
            </a:r>
          </a:p>
          <a:p>
            <a:pPr algn="just">
              <a:lnSpc>
                <a:spcPts val="3360"/>
              </a:lnSpc>
            </a:pPr>
            <a:endParaRPr lang="en-US" sz="2400" b="1">
              <a:solidFill>
                <a:srgbClr val="004AAD"/>
              </a:solidFill>
              <a:latin typeface="Bogart Bold"/>
              <a:ea typeface="Bogart Bold"/>
              <a:cs typeface="Bogart Bold"/>
              <a:sym typeface="Bogart Bold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9367555" y="4993555"/>
            <a:ext cx="1832659" cy="299890"/>
          </a:xfrm>
          <a:custGeom>
            <a:avLst/>
            <a:gdLst/>
            <a:ahLst/>
            <a:cxnLst/>
            <a:rect l="l" t="t" r="r" b="b"/>
            <a:pathLst>
              <a:path w="1832659" h="299890">
                <a:moveTo>
                  <a:pt x="0" y="0"/>
                </a:moveTo>
                <a:lnTo>
                  <a:pt x="1832659" y="0"/>
                </a:lnTo>
                <a:lnTo>
                  <a:pt x="1832659" y="299890"/>
                </a:lnTo>
                <a:lnTo>
                  <a:pt x="0" y="2998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794413" y="4229114"/>
            <a:ext cx="1832659" cy="299890"/>
          </a:xfrm>
          <a:custGeom>
            <a:avLst/>
            <a:gdLst/>
            <a:ahLst/>
            <a:cxnLst/>
            <a:rect l="l" t="t" r="r" b="b"/>
            <a:pathLst>
              <a:path w="1832659" h="299890">
                <a:moveTo>
                  <a:pt x="0" y="0"/>
                </a:moveTo>
                <a:lnTo>
                  <a:pt x="1832659" y="0"/>
                </a:lnTo>
                <a:lnTo>
                  <a:pt x="1832659" y="299890"/>
                </a:lnTo>
                <a:lnTo>
                  <a:pt x="0" y="2998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604513" y="4993555"/>
            <a:ext cx="1832659" cy="299890"/>
          </a:xfrm>
          <a:custGeom>
            <a:avLst/>
            <a:gdLst/>
            <a:ahLst/>
            <a:cxnLst/>
            <a:rect l="l" t="t" r="r" b="b"/>
            <a:pathLst>
              <a:path w="1832659" h="299890">
                <a:moveTo>
                  <a:pt x="0" y="0"/>
                </a:moveTo>
                <a:lnTo>
                  <a:pt x="1832659" y="0"/>
                </a:lnTo>
                <a:lnTo>
                  <a:pt x="1832659" y="299890"/>
                </a:lnTo>
                <a:lnTo>
                  <a:pt x="0" y="2998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65869" y="7498870"/>
            <a:ext cx="1832659" cy="299890"/>
          </a:xfrm>
          <a:custGeom>
            <a:avLst/>
            <a:gdLst/>
            <a:ahLst/>
            <a:cxnLst/>
            <a:rect l="l" t="t" r="r" b="b"/>
            <a:pathLst>
              <a:path w="1832659" h="299890">
                <a:moveTo>
                  <a:pt x="0" y="0"/>
                </a:moveTo>
                <a:lnTo>
                  <a:pt x="1832659" y="0"/>
                </a:lnTo>
                <a:lnTo>
                  <a:pt x="1832659" y="299889"/>
                </a:lnTo>
                <a:lnTo>
                  <a:pt x="0" y="2998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398528" y="7498870"/>
            <a:ext cx="1832659" cy="299890"/>
          </a:xfrm>
          <a:custGeom>
            <a:avLst/>
            <a:gdLst/>
            <a:ahLst/>
            <a:cxnLst/>
            <a:rect l="l" t="t" r="r" b="b"/>
            <a:pathLst>
              <a:path w="1832659" h="299890">
                <a:moveTo>
                  <a:pt x="0" y="0"/>
                </a:moveTo>
                <a:lnTo>
                  <a:pt x="1832659" y="0"/>
                </a:lnTo>
                <a:lnTo>
                  <a:pt x="1832659" y="299889"/>
                </a:lnTo>
                <a:lnTo>
                  <a:pt x="0" y="2998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2F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92929" y="-802256"/>
            <a:ext cx="10381506" cy="10362631"/>
          </a:xfrm>
          <a:custGeom>
            <a:avLst/>
            <a:gdLst/>
            <a:ahLst/>
            <a:cxnLst/>
            <a:rect l="l" t="t" r="r" b="b"/>
            <a:pathLst>
              <a:path w="10381506" h="10362631">
                <a:moveTo>
                  <a:pt x="0" y="0"/>
                </a:moveTo>
                <a:lnTo>
                  <a:pt x="10381506" y="0"/>
                </a:lnTo>
                <a:lnTo>
                  <a:pt x="10381506" y="10362631"/>
                </a:lnTo>
                <a:lnTo>
                  <a:pt x="0" y="10362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57275"/>
            <a:ext cx="16230600" cy="8229600"/>
            <a:chOff x="0" y="0"/>
            <a:chExt cx="6851469" cy="3473984"/>
          </a:xfrm>
        </p:grpSpPr>
        <p:sp>
          <p:nvSpPr>
            <p:cNvPr id="4" name="Freeform 4"/>
            <p:cNvSpPr/>
            <p:nvPr/>
          </p:nvSpPr>
          <p:spPr>
            <a:xfrm>
              <a:off x="0" y="-1270"/>
              <a:ext cx="6852739" cy="3472714"/>
            </a:xfrm>
            <a:custGeom>
              <a:avLst/>
              <a:gdLst/>
              <a:ahLst/>
              <a:cxnLst/>
              <a:rect l="l" t="t" r="r" b="b"/>
              <a:pathLst>
                <a:path w="6852739" h="3472714">
                  <a:moveTo>
                    <a:pt x="6841309" y="27940"/>
                  </a:moveTo>
                  <a:cubicBezTo>
                    <a:pt x="6832419" y="24130"/>
                    <a:pt x="6823529" y="21590"/>
                    <a:pt x="6814639" y="21590"/>
                  </a:cubicBezTo>
                  <a:cubicBezTo>
                    <a:pt x="6787969" y="20320"/>
                    <a:pt x="6687027" y="20320"/>
                    <a:pt x="6573396" y="17780"/>
                  </a:cubicBezTo>
                  <a:cubicBezTo>
                    <a:pt x="6313667" y="12700"/>
                    <a:pt x="6059349" y="6350"/>
                    <a:pt x="5799620" y="3810"/>
                  </a:cubicBezTo>
                  <a:cubicBezTo>
                    <a:pt x="5588590" y="1270"/>
                    <a:pt x="5382971" y="3810"/>
                    <a:pt x="5171941" y="2540"/>
                  </a:cubicBezTo>
                  <a:cubicBezTo>
                    <a:pt x="5079953" y="2540"/>
                    <a:pt x="4987966" y="0"/>
                    <a:pt x="4895979" y="2540"/>
                  </a:cubicBezTo>
                  <a:cubicBezTo>
                    <a:pt x="4674127" y="10160"/>
                    <a:pt x="4452275" y="11430"/>
                    <a:pt x="4225012" y="8890"/>
                  </a:cubicBezTo>
                  <a:cubicBezTo>
                    <a:pt x="4111380" y="7620"/>
                    <a:pt x="3997749" y="7620"/>
                    <a:pt x="3884117" y="7620"/>
                  </a:cubicBezTo>
                  <a:cubicBezTo>
                    <a:pt x="3678498" y="7620"/>
                    <a:pt x="3472879" y="7620"/>
                    <a:pt x="3267261" y="6350"/>
                  </a:cubicBezTo>
                  <a:cubicBezTo>
                    <a:pt x="3050820" y="5080"/>
                    <a:pt x="918876" y="2540"/>
                    <a:pt x="707846" y="1270"/>
                  </a:cubicBezTo>
                  <a:cubicBezTo>
                    <a:pt x="534693" y="0"/>
                    <a:pt x="366952" y="1270"/>
                    <a:pt x="193799" y="1270"/>
                  </a:cubicBezTo>
                  <a:cubicBezTo>
                    <a:pt x="74756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76461"/>
                    <a:pt x="16510" y="329751"/>
                    <a:pt x="17780" y="480352"/>
                  </a:cubicBezTo>
                  <a:cubicBezTo>
                    <a:pt x="19050" y="633642"/>
                    <a:pt x="17780" y="786931"/>
                    <a:pt x="16510" y="942911"/>
                  </a:cubicBezTo>
                  <a:cubicBezTo>
                    <a:pt x="15240" y="1101579"/>
                    <a:pt x="2540" y="2766254"/>
                    <a:pt x="2540" y="2924922"/>
                  </a:cubicBezTo>
                  <a:cubicBezTo>
                    <a:pt x="2540" y="3080901"/>
                    <a:pt x="1270" y="3236880"/>
                    <a:pt x="0" y="3392859"/>
                  </a:cubicBezTo>
                  <a:cubicBezTo>
                    <a:pt x="0" y="3418104"/>
                    <a:pt x="3810" y="3428264"/>
                    <a:pt x="15240" y="3433344"/>
                  </a:cubicBezTo>
                  <a:cubicBezTo>
                    <a:pt x="22860" y="3437154"/>
                    <a:pt x="31750" y="3439694"/>
                    <a:pt x="40640" y="3440964"/>
                  </a:cubicBezTo>
                  <a:cubicBezTo>
                    <a:pt x="188388" y="3446044"/>
                    <a:pt x="394007" y="3449854"/>
                    <a:pt x="599625" y="3454934"/>
                  </a:cubicBezTo>
                  <a:cubicBezTo>
                    <a:pt x="713257" y="3457474"/>
                    <a:pt x="826888" y="3462554"/>
                    <a:pt x="940520" y="3463824"/>
                  </a:cubicBezTo>
                  <a:cubicBezTo>
                    <a:pt x="1129906" y="3466364"/>
                    <a:pt x="3240205" y="3467634"/>
                    <a:pt x="3429591" y="3468904"/>
                  </a:cubicBezTo>
                  <a:cubicBezTo>
                    <a:pt x="3456646" y="3468904"/>
                    <a:pt x="3483701" y="3468904"/>
                    <a:pt x="3510756" y="3468904"/>
                  </a:cubicBezTo>
                  <a:cubicBezTo>
                    <a:pt x="3640621" y="3468904"/>
                    <a:pt x="3775897" y="3467634"/>
                    <a:pt x="3905761" y="3467634"/>
                  </a:cubicBezTo>
                  <a:cubicBezTo>
                    <a:pt x="4057270" y="3467634"/>
                    <a:pt x="4203367" y="3468904"/>
                    <a:pt x="4354876" y="3468904"/>
                  </a:cubicBezTo>
                  <a:cubicBezTo>
                    <a:pt x="4576728" y="3468904"/>
                    <a:pt x="4803991" y="3468904"/>
                    <a:pt x="5025843" y="3468904"/>
                  </a:cubicBezTo>
                  <a:cubicBezTo>
                    <a:pt x="5231462" y="3468904"/>
                    <a:pt x="5437081" y="3470174"/>
                    <a:pt x="5642700" y="3471444"/>
                  </a:cubicBezTo>
                  <a:cubicBezTo>
                    <a:pt x="5734687" y="3471444"/>
                    <a:pt x="5832086" y="3472714"/>
                    <a:pt x="5924073" y="3472714"/>
                  </a:cubicBezTo>
                  <a:cubicBezTo>
                    <a:pt x="6221680" y="3471444"/>
                    <a:pt x="6513874" y="3465094"/>
                    <a:pt x="6791779" y="3465094"/>
                  </a:cubicBezTo>
                  <a:cubicBezTo>
                    <a:pt x="6795589" y="3465094"/>
                    <a:pt x="6800669" y="3462554"/>
                    <a:pt x="6804479" y="3460014"/>
                  </a:cubicBezTo>
                  <a:cubicBezTo>
                    <a:pt x="6809559" y="3456204"/>
                    <a:pt x="6812099" y="3449854"/>
                    <a:pt x="6814639" y="3447314"/>
                  </a:cubicBezTo>
                  <a:cubicBezTo>
                    <a:pt x="6815909" y="3374034"/>
                    <a:pt x="6817179" y="3261084"/>
                    <a:pt x="6818449" y="3148133"/>
                  </a:cubicBezTo>
                  <a:cubicBezTo>
                    <a:pt x="6819719" y="2973329"/>
                    <a:pt x="6829879" y="1295208"/>
                    <a:pt x="6831149" y="1120404"/>
                  </a:cubicBezTo>
                  <a:cubicBezTo>
                    <a:pt x="6831149" y="1015521"/>
                    <a:pt x="6832419" y="910639"/>
                    <a:pt x="6833689" y="805756"/>
                  </a:cubicBezTo>
                  <a:cubicBezTo>
                    <a:pt x="6834959" y="692806"/>
                    <a:pt x="6836229" y="579856"/>
                    <a:pt x="6838769" y="466905"/>
                  </a:cubicBezTo>
                  <a:cubicBezTo>
                    <a:pt x="6840039" y="399673"/>
                    <a:pt x="6840039" y="329751"/>
                    <a:pt x="6845119" y="262519"/>
                  </a:cubicBezTo>
                  <a:cubicBezTo>
                    <a:pt x="6850199" y="181840"/>
                    <a:pt x="6852739" y="103850"/>
                    <a:pt x="6851469" y="44450"/>
                  </a:cubicBezTo>
                  <a:cubicBezTo>
                    <a:pt x="6851469" y="38100"/>
                    <a:pt x="6847659" y="30480"/>
                    <a:pt x="6841309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6338992" y="2404235"/>
            <a:ext cx="5610016" cy="6356958"/>
          </a:xfrm>
          <a:custGeom>
            <a:avLst/>
            <a:gdLst/>
            <a:ahLst/>
            <a:cxnLst/>
            <a:rect l="l" t="t" r="r" b="b"/>
            <a:pathLst>
              <a:path w="5610016" h="6356958">
                <a:moveTo>
                  <a:pt x="0" y="0"/>
                </a:moveTo>
                <a:lnTo>
                  <a:pt x="5610016" y="0"/>
                </a:lnTo>
                <a:lnTo>
                  <a:pt x="5610016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304925"/>
            <a:ext cx="13408472" cy="1099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98"/>
              </a:lnSpc>
            </a:pPr>
            <a:r>
              <a:rPr lang="en-US" sz="8899" b="1" spc="-88">
                <a:solidFill>
                  <a:srgbClr val="3E4A9D"/>
                </a:solidFill>
                <a:latin typeface="Bogart Bold"/>
                <a:ea typeface="Bogart Bold"/>
                <a:cs typeface="Bogart Bold"/>
                <a:sym typeface="Bogart Bold"/>
              </a:rPr>
              <a:t>Model Demo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602803" y="9399762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36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54615" y="8134350"/>
            <a:ext cx="804862" cy="465772"/>
            <a:chOff x="0" y="0"/>
            <a:chExt cx="1073150" cy="621030"/>
          </a:xfrm>
        </p:grpSpPr>
        <p:sp>
          <p:nvSpPr>
            <p:cNvPr id="9" name="Freeform 9"/>
            <p:cNvSpPr/>
            <p:nvPr/>
          </p:nvSpPr>
          <p:spPr>
            <a:xfrm>
              <a:off x="-20320" y="7620"/>
              <a:ext cx="1123950" cy="615950"/>
            </a:xfrm>
            <a:custGeom>
              <a:avLst/>
              <a:gdLst/>
              <a:ahLst/>
              <a:cxnLst/>
              <a:rect l="l" t="t" r="r" b="b"/>
              <a:pathLst>
                <a:path w="1123950" h="615950">
                  <a:moveTo>
                    <a:pt x="71120" y="100330"/>
                  </a:moveTo>
                  <a:cubicBezTo>
                    <a:pt x="487680" y="81280"/>
                    <a:pt x="689610" y="49530"/>
                    <a:pt x="816610" y="43180"/>
                  </a:cubicBezTo>
                  <a:cubicBezTo>
                    <a:pt x="905510" y="39370"/>
                    <a:pt x="998220" y="0"/>
                    <a:pt x="1041400" y="43180"/>
                  </a:cubicBezTo>
                  <a:cubicBezTo>
                    <a:pt x="1104900" y="106680"/>
                    <a:pt x="1123950" y="419100"/>
                    <a:pt x="1041400" y="500380"/>
                  </a:cubicBezTo>
                  <a:cubicBezTo>
                    <a:pt x="946150" y="595630"/>
                    <a:pt x="601980" y="487680"/>
                    <a:pt x="425450" y="502920"/>
                  </a:cubicBezTo>
                  <a:cubicBezTo>
                    <a:pt x="290830" y="514350"/>
                    <a:pt x="133350" y="615950"/>
                    <a:pt x="71120" y="562610"/>
                  </a:cubicBezTo>
                  <a:cubicBezTo>
                    <a:pt x="0" y="501650"/>
                    <a:pt x="71120" y="100330"/>
                    <a:pt x="71120" y="100330"/>
                  </a:cubicBezTo>
                </a:path>
              </a:pathLst>
            </a:custGeom>
            <a:solidFill>
              <a:srgbClr val="7EFFF7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6428422" y="8405812"/>
            <a:ext cx="1911667" cy="465772"/>
            <a:chOff x="0" y="0"/>
            <a:chExt cx="2548890" cy="621030"/>
          </a:xfrm>
        </p:grpSpPr>
        <p:sp>
          <p:nvSpPr>
            <p:cNvPr id="11" name="Freeform 11"/>
            <p:cNvSpPr/>
            <p:nvPr/>
          </p:nvSpPr>
          <p:spPr>
            <a:xfrm>
              <a:off x="-27940" y="45720"/>
              <a:ext cx="2527300" cy="609600"/>
            </a:xfrm>
            <a:custGeom>
              <a:avLst/>
              <a:gdLst/>
              <a:ahLst/>
              <a:cxnLst/>
              <a:rect l="l" t="t" r="r" b="b"/>
              <a:pathLst>
                <a:path w="2527300" h="609600">
                  <a:moveTo>
                    <a:pt x="78740" y="62230"/>
                  </a:moveTo>
                  <a:cubicBezTo>
                    <a:pt x="833120" y="54610"/>
                    <a:pt x="1080770" y="25400"/>
                    <a:pt x="1314450" y="16510"/>
                  </a:cubicBezTo>
                  <a:cubicBezTo>
                    <a:pt x="1549400" y="6350"/>
                    <a:pt x="1845310" y="6350"/>
                    <a:pt x="2020570" y="5080"/>
                  </a:cubicBezTo>
                  <a:cubicBezTo>
                    <a:pt x="2123440" y="3810"/>
                    <a:pt x="2183130" y="0"/>
                    <a:pt x="2265680" y="5080"/>
                  </a:cubicBezTo>
                  <a:cubicBezTo>
                    <a:pt x="2350770" y="10160"/>
                    <a:pt x="2523490" y="41910"/>
                    <a:pt x="2526030" y="35560"/>
                  </a:cubicBezTo>
                  <a:cubicBezTo>
                    <a:pt x="2527300" y="34290"/>
                    <a:pt x="2510790" y="21590"/>
                    <a:pt x="2504440" y="24130"/>
                  </a:cubicBezTo>
                  <a:cubicBezTo>
                    <a:pt x="2476500" y="40640"/>
                    <a:pt x="2520950" y="441960"/>
                    <a:pt x="2470150" y="480060"/>
                  </a:cubicBezTo>
                  <a:cubicBezTo>
                    <a:pt x="2447290" y="499110"/>
                    <a:pt x="2421890" y="466090"/>
                    <a:pt x="2374900" y="462280"/>
                  </a:cubicBezTo>
                  <a:cubicBezTo>
                    <a:pt x="2249170" y="450850"/>
                    <a:pt x="1840230" y="478790"/>
                    <a:pt x="1666240" y="471170"/>
                  </a:cubicBezTo>
                  <a:cubicBezTo>
                    <a:pt x="1564640" y="467360"/>
                    <a:pt x="1521460" y="450850"/>
                    <a:pt x="1423670" y="449580"/>
                  </a:cubicBezTo>
                  <a:cubicBezTo>
                    <a:pt x="1273810" y="447040"/>
                    <a:pt x="1000760" y="467360"/>
                    <a:pt x="852170" y="483870"/>
                  </a:cubicBezTo>
                  <a:cubicBezTo>
                    <a:pt x="755650" y="494030"/>
                    <a:pt x="709930" y="511810"/>
                    <a:pt x="614680" y="519430"/>
                  </a:cubicBezTo>
                  <a:cubicBezTo>
                    <a:pt x="472440" y="530860"/>
                    <a:pt x="165100" y="609600"/>
                    <a:pt x="78740" y="524510"/>
                  </a:cubicBezTo>
                  <a:cubicBezTo>
                    <a:pt x="0" y="444500"/>
                    <a:pt x="78740" y="62230"/>
                    <a:pt x="78740" y="62230"/>
                  </a:cubicBezTo>
                </a:path>
              </a:pathLst>
            </a:custGeom>
            <a:solidFill>
              <a:srgbClr val="7EFFF7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sp>
        <p:nvSpPr>
          <p:cNvPr id="12" name="TextBox 12"/>
          <p:cNvSpPr txBox="1"/>
          <p:nvPr/>
        </p:nvSpPr>
        <p:spPr>
          <a:xfrm>
            <a:off x="1412394" y="6958435"/>
            <a:ext cx="491475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i="1">
                <a:solidFill>
                  <a:srgbClr val="004AAD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using XGboost here for demo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62282" y="3966322"/>
            <a:ext cx="5252688" cy="3166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i="1">
                <a:solidFill>
                  <a:srgbClr val="A2272C"/>
                </a:solidFill>
                <a:latin typeface="Bogart Italics"/>
                <a:ea typeface="Bogart Italics"/>
                <a:cs typeface="Bogart Italics"/>
                <a:sym typeface="Bogart Italics"/>
              </a:rPr>
              <a:t>will automaticly return the predicted probability and risk level (low, medium, high) based on the user input  </a:t>
            </a:r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46049" y="2317976"/>
            <a:ext cx="4159424" cy="1291387"/>
            <a:chOff x="0" y="0"/>
            <a:chExt cx="1095486" cy="3401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5486" cy="340118"/>
            </a:xfrm>
            <a:custGeom>
              <a:avLst/>
              <a:gdLst/>
              <a:ahLst/>
              <a:cxnLst/>
              <a:rect l="l" t="t" r="r" b="b"/>
              <a:pathLst>
                <a:path w="1095486" h="340118">
                  <a:moveTo>
                    <a:pt x="0" y="0"/>
                  </a:moveTo>
                  <a:lnTo>
                    <a:pt x="1095486" y="0"/>
                  </a:lnTo>
                  <a:lnTo>
                    <a:pt x="1095486" y="340118"/>
                  </a:lnTo>
                  <a:lnTo>
                    <a:pt x="0" y="340118"/>
                  </a:lnTo>
                  <a:close/>
                </a:path>
              </a:pathLst>
            </a:custGeom>
            <a:solidFill>
              <a:srgbClr val="E0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5486" cy="38774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3359"/>
                </a:lnSpc>
              </a:pPr>
              <a:r>
                <a:rPr lang="en-US" sz="2400" b="1" i="1" spc="216">
                  <a:solidFill>
                    <a:srgbClr val="7CD4D2"/>
                  </a:solidFill>
                  <a:latin typeface="Aileron Bold Italics"/>
                  <a:ea typeface="Aileron Bold Italics"/>
                  <a:cs typeface="Aileron Bold Italics"/>
                  <a:sym typeface="Aileron Bold Italics"/>
                </a:rPr>
                <a:t>01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46049" y="3609362"/>
            <a:ext cx="4159424" cy="5648938"/>
            <a:chOff x="0" y="0"/>
            <a:chExt cx="1095486" cy="14877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95486" cy="1487786"/>
            </a:xfrm>
            <a:custGeom>
              <a:avLst/>
              <a:gdLst/>
              <a:ahLst/>
              <a:cxnLst/>
              <a:rect l="l" t="t" r="r" b="b"/>
              <a:pathLst>
                <a:path w="1095486" h="1487786">
                  <a:moveTo>
                    <a:pt x="0" y="0"/>
                  </a:moveTo>
                  <a:lnTo>
                    <a:pt x="1095486" y="0"/>
                  </a:lnTo>
                  <a:lnTo>
                    <a:pt x="1095486" y="1487786"/>
                  </a:lnTo>
                  <a:lnTo>
                    <a:pt x="0" y="1487786"/>
                  </a:lnTo>
                  <a:close/>
                </a:path>
              </a:pathLst>
            </a:custGeom>
            <a:solidFill>
              <a:srgbClr val="4AB1B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095486" cy="1535411"/>
            </a:xfrm>
            <a:prstGeom prst="rect">
              <a:avLst/>
            </a:prstGeom>
          </p:spPr>
          <p:txBody>
            <a:bodyPr lIns="254000" tIns="254000" rIns="254000" bIns="254000" rtlCol="0" anchor="t"/>
            <a:lstStyle/>
            <a:p>
              <a:pPr algn="l">
                <a:lnSpc>
                  <a:spcPts val="3359"/>
                </a:lnSpc>
              </a:pPr>
              <a:r>
                <a:rPr lang="en-US" sz="2399" spc="71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Gained proficiency in data preprocessing techniques and learn EDA to identify the patterns and relationships between different variables. 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556307" y="2300426"/>
            <a:ext cx="3864835" cy="1291387"/>
            <a:chOff x="0" y="0"/>
            <a:chExt cx="1017899" cy="3401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17899" cy="340118"/>
            </a:xfrm>
            <a:custGeom>
              <a:avLst/>
              <a:gdLst/>
              <a:ahLst/>
              <a:cxnLst/>
              <a:rect l="l" t="t" r="r" b="b"/>
              <a:pathLst>
                <a:path w="1017899" h="340118">
                  <a:moveTo>
                    <a:pt x="0" y="0"/>
                  </a:moveTo>
                  <a:lnTo>
                    <a:pt x="1017899" y="0"/>
                  </a:lnTo>
                  <a:lnTo>
                    <a:pt x="1017899" y="340118"/>
                  </a:lnTo>
                  <a:lnTo>
                    <a:pt x="0" y="340118"/>
                  </a:lnTo>
                  <a:close/>
                </a:path>
              </a:pathLst>
            </a:custGeom>
            <a:solidFill>
              <a:srgbClr val="D2F1F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017899" cy="38774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3359"/>
                </a:lnSpc>
              </a:pPr>
              <a:r>
                <a:rPr lang="en-US" sz="2400" b="1" i="1" spc="216">
                  <a:solidFill>
                    <a:srgbClr val="4AB1B4"/>
                  </a:solidFill>
                  <a:latin typeface="Aileron Bold Italics"/>
                  <a:ea typeface="Aileron Bold Italics"/>
                  <a:cs typeface="Aileron Bold Italics"/>
                  <a:sym typeface="Aileron Bold Italics"/>
                </a:rPr>
                <a:t>02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556307" y="3658599"/>
            <a:ext cx="3864835" cy="5599701"/>
            <a:chOff x="0" y="0"/>
            <a:chExt cx="1017899" cy="14748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17899" cy="1474818"/>
            </a:xfrm>
            <a:custGeom>
              <a:avLst/>
              <a:gdLst/>
              <a:ahLst/>
              <a:cxnLst/>
              <a:rect l="l" t="t" r="r" b="b"/>
              <a:pathLst>
                <a:path w="1017899" h="1474818">
                  <a:moveTo>
                    <a:pt x="0" y="0"/>
                  </a:moveTo>
                  <a:lnTo>
                    <a:pt x="1017899" y="0"/>
                  </a:lnTo>
                  <a:lnTo>
                    <a:pt x="1017899" y="1474818"/>
                  </a:lnTo>
                  <a:lnTo>
                    <a:pt x="0" y="1474818"/>
                  </a:lnTo>
                  <a:close/>
                </a:path>
              </a:pathLst>
            </a:custGeom>
            <a:solidFill>
              <a:srgbClr val="4AB1B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017899" cy="1522443"/>
            </a:xfrm>
            <a:prstGeom prst="rect">
              <a:avLst/>
            </a:prstGeom>
          </p:spPr>
          <p:txBody>
            <a:bodyPr lIns="254000" tIns="254000" rIns="254000" bIns="254000" rtlCol="0" anchor="t"/>
            <a:lstStyle/>
            <a:p>
              <a:pPr algn="l">
                <a:lnSpc>
                  <a:spcPts val="3359"/>
                </a:lnSpc>
              </a:pPr>
              <a:r>
                <a:rPr lang="en-US" sz="2399" spc="71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Developed skills in implementing and comparing classification models like Logistic Regression, Random Forest, XGBoost and emsembling model 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5956318" y="5609259"/>
            <a:ext cx="1308936" cy="340208"/>
            <a:chOff x="0" y="0"/>
            <a:chExt cx="1154206" cy="29999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54206" cy="299991"/>
            </a:xfrm>
            <a:custGeom>
              <a:avLst/>
              <a:gdLst/>
              <a:ahLst/>
              <a:cxnLst/>
              <a:rect l="l" t="t" r="r" b="b"/>
              <a:pathLst>
                <a:path w="1154206" h="299991">
                  <a:moveTo>
                    <a:pt x="577103" y="0"/>
                  </a:moveTo>
                  <a:lnTo>
                    <a:pt x="1154206" y="299991"/>
                  </a:lnTo>
                  <a:lnTo>
                    <a:pt x="0" y="299991"/>
                  </a:lnTo>
                  <a:lnTo>
                    <a:pt x="577103" y="0"/>
                  </a:lnTo>
                  <a:close/>
                </a:path>
              </a:pathLst>
            </a:custGeom>
            <a:solidFill>
              <a:srgbClr val="7CD4D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80345" y="101182"/>
              <a:ext cx="793516" cy="1773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974062" y="2317976"/>
            <a:ext cx="3475513" cy="1291387"/>
            <a:chOff x="0" y="0"/>
            <a:chExt cx="915362" cy="34011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15361" cy="340118"/>
            </a:xfrm>
            <a:custGeom>
              <a:avLst/>
              <a:gdLst/>
              <a:ahLst/>
              <a:cxnLst/>
              <a:rect l="l" t="t" r="r" b="b"/>
              <a:pathLst>
                <a:path w="915361" h="340118">
                  <a:moveTo>
                    <a:pt x="0" y="0"/>
                  </a:moveTo>
                  <a:lnTo>
                    <a:pt x="915361" y="0"/>
                  </a:lnTo>
                  <a:lnTo>
                    <a:pt x="915361" y="340118"/>
                  </a:lnTo>
                  <a:lnTo>
                    <a:pt x="0" y="340118"/>
                  </a:lnTo>
                  <a:close/>
                </a:path>
              </a:pathLst>
            </a:custGeom>
            <a:solidFill>
              <a:srgbClr val="D2F1F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915362" cy="38774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3359"/>
                </a:lnSpc>
              </a:pPr>
              <a:r>
                <a:rPr lang="en-US" sz="2400" b="1" i="1" spc="216">
                  <a:solidFill>
                    <a:srgbClr val="37C9EF"/>
                  </a:solidFill>
                  <a:latin typeface="Aileron Bold Italics"/>
                  <a:ea typeface="Aileron Bold Italics"/>
                  <a:cs typeface="Aileron Bold Italics"/>
                  <a:sym typeface="Aileron Bold Italics"/>
                </a:rPr>
                <a:t>03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999473" y="3685888"/>
            <a:ext cx="3450102" cy="5572412"/>
            <a:chOff x="0" y="0"/>
            <a:chExt cx="908669" cy="146763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08669" cy="1467631"/>
            </a:xfrm>
            <a:custGeom>
              <a:avLst/>
              <a:gdLst/>
              <a:ahLst/>
              <a:cxnLst/>
              <a:rect l="l" t="t" r="r" b="b"/>
              <a:pathLst>
                <a:path w="908669" h="1467631">
                  <a:moveTo>
                    <a:pt x="0" y="0"/>
                  </a:moveTo>
                  <a:lnTo>
                    <a:pt x="908669" y="0"/>
                  </a:lnTo>
                  <a:lnTo>
                    <a:pt x="908669" y="1467631"/>
                  </a:lnTo>
                  <a:lnTo>
                    <a:pt x="0" y="1467631"/>
                  </a:lnTo>
                  <a:close/>
                </a:path>
              </a:pathLst>
            </a:custGeom>
            <a:solidFill>
              <a:srgbClr val="4AB1B4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908669" cy="1515256"/>
            </a:xfrm>
            <a:prstGeom prst="rect">
              <a:avLst/>
            </a:prstGeom>
          </p:spPr>
          <p:txBody>
            <a:bodyPr lIns="254000" tIns="254000" rIns="254000" bIns="254000" rtlCol="0" anchor="t"/>
            <a:lstStyle/>
            <a:p>
              <a:pPr algn="l">
                <a:lnSpc>
                  <a:spcPts val="3359"/>
                </a:lnSpc>
              </a:pPr>
              <a:r>
                <a:rPr lang="en-US" sz="2399" spc="71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Learned how to evaluate model performance using metrics like accuracy, precision, recall, and F1-score 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 rot="5400000">
            <a:off x="11555840" y="5588579"/>
            <a:ext cx="1308936" cy="381568"/>
            <a:chOff x="0" y="0"/>
            <a:chExt cx="1154206" cy="33646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54206" cy="336462"/>
            </a:xfrm>
            <a:custGeom>
              <a:avLst/>
              <a:gdLst/>
              <a:ahLst/>
              <a:cxnLst/>
              <a:rect l="l" t="t" r="r" b="b"/>
              <a:pathLst>
                <a:path w="1154206" h="336462">
                  <a:moveTo>
                    <a:pt x="577103" y="0"/>
                  </a:moveTo>
                  <a:lnTo>
                    <a:pt x="1154206" y="336462"/>
                  </a:lnTo>
                  <a:lnTo>
                    <a:pt x="0" y="336462"/>
                  </a:lnTo>
                  <a:lnTo>
                    <a:pt x="577103" y="0"/>
                  </a:lnTo>
                  <a:close/>
                </a:path>
              </a:pathLst>
            </a:custGeom>
            <a:solidFill>
              <a:srgbClr val="4AB1B4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80345" y="118115"/>
              <a:ext cx="793516" cy="194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6640075" y="0"/>
            <a:ext cx="3705325" cy="10287000"/>
            <a:chOff x="0" y="0"/>
            <a:chExt cx="975888" cy="270933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75888" cy="2709333"/>
            </a:xfrm>
            <a:custGeom>
              <a:avLst/>
              <a:gdLst/>
              <a:ahLst/>
              <a:cxnLst/>
              <a:rect l="l" t="t" r="r" b="b"/>
              <a:pathLst>
                <a:path w="975888" h="2709333">
                  <a:moveTo>
                    <a:pt x="0" y="0"/>
                  </a:moveTo>
                  <a:lnTo>
                    <a:pt x="975888" y="0"/>
                  </a:lnTo>
                  <a:lnTo>
                    <a:pt x="97588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2272C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97588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0" y="0"/>
            <a:ext cx="1657640" cy="10287000"/>
            <a:chOff x="0" y="0"/>
            <a:chExt cx="436580" cy="270933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36580" cy="2709333"/>
            </a:xfrm>
            <a:custGeom>
              <a:avLst/>
              <a:gdLst/>
              <a:ahLst/>
              <a:cxnLst/>
              <a:rect l="l" t="t" r="r" b="b"/>
              <a:pathLst>
                <a:path w="436580" h="2709333">
                  <a:moveTo>
                    <a:pt x="0" y="0"/>
                  </a:moveTo>
                  <a:lnTo>
                    <a:pt x="436580" y="0"/>
                  </a:lnTo>
                  <a:lnTo>
                    <a:pt x="43658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2272C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43658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0" y="9601803"/>
            <a:ext cx="18288000" cy="685197"/>
            <a:chOff x="0" y="0"/>
            <a:chExt cx="4816593" cy="18046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816592" cy="180463"/>
            </a:xfrm>
            <a:custGeom>
              <a:avLst/>
              <a:gdLst/>
              <a:ahLst/>
              <a:cxnLst/>
              <a:rect l="l" t="t" r="r" b="b"/>
              <a:pathLst>
                <a:path w="4816592" h="180463">
                  <a:moveTo>
                    <a:pt x="0" y="0"/>
                  </a:moveTo>
                  <a:lnTo>
                    <a:pt x="4816592" y="0"/>
                  </a:lnTo>
                  <a:lnTo>
                    <a:pt x="4816592" y="180463"/>
                  </a:lnTo>
                  <a:lnTo>
                    <a:pt x="0" y="180463"/>
                  </a:lnTo>
                  <a:close/>
                </a:path>
              </a:pathLst>
            </a:custGeom>
            <a:solidFill>
              <a:srgbClr val="A2272C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4816593" cy="2280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0" y="-514350"/>
            <a:ext cx="18288000" cy="1155415"/>
            <a:chOff x="0" y="0"/>
            <a:chExt cx="4816593" cy="304307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816592" cy="304307"/>
            </a:xfrm>
            <a:custGeom>
              <a:avLst/>
              <a:gdLst/>
              <a:ahLst/>
              <a:cxnLst/>
              <a:rect l="l" t="t" r="r" b="b"/>
              <a:pathLst>
                <a:path w="4816592" h="304307">
                  <a:moveTo>
                    <a:pt x="0" y="0"/>
                  </a:moveTo>
                  <a:lnTo>
                    <a:pt x="4816592" y="0"/>
                  </a:lnTo>
                  <a:lnTo>
                    <a:pt x="4816592" y="304307"/>
                  </a:lnTo>
                  <a:lnTo>
                    <a:pt x="0" y="304307"/>
                  </a:lnTo>
                  <a:close/>
                </a:path>
              </a:pathLst>
            </a:custGeom>
            <a:solidFill>
              <a:srgbClr val="A2272C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4816593" cy="351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7602803" y="9554178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37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613860" y="914400"/>
            <a:ext cx="7749728" cy="1085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3"/>
              </a:lnSpc>
              <a:spcBef>
                <a:spcPct val="0"/>
              </a:spcBef>
            </a:pPr>
            <a:r>
              <a:rPr lang="en-US" sz="6402" b="1">
                <a:solidFill>
                  <a:srgbClr val="3E4A9D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Learning Outcomes</a:t>
            </a:r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2F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14658" y="-56723"/>
            <a:ext cx="20763012" cy="10400446"/>
            <a:chOff x="0" y="0"/>
            <a:chExt cx="27684017" cy="13867262"/>
          </a:xfrm>
        </p:grpSpPr>
        <p:sp>
          <p:nvSpPr>
            <p:cNvPr id="3" name="Freeform 3"/>
            <p:cNvSpPr/>
            <p:nvPr/>
          </p:nvSpPr>
          <p:spPr>
            <a:xfrm>
              <a:off x="0" y="50421"/>
              <a:ext cx="13842008" cy="13816841"/>
            </a:xfrm>
            <a:custGeom>
              <a:avLst/>
              <a:gdLst/>
              <a:ahLst/>
              <a:cxnLst/>
              <a:rect l="l" t="t" r="r" b="b"/>
              <a:pathLst>
                <a:path w="13842008" h="13816841">
                  <a:moveTo>
                    <a:pt x="0" y="0"/>
                  </a:moveTo>
                  <a:lnTo>
                    <a:pt x="13842008" y="0"/>
                  </a:lnTo>
                  <a:lnTo>
                    <a:pt x="13842008" y="13816841"/>
                  </a:lnTo>
                  <a:lnTo>
                    <a:pt x="0" y="1381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842008" y="0"/>
              <a:ext cx="13842008" cy="13816841"/>
            </a:xfrm>
            <a:custGeom>
              <a:avLst/>
              <a:gdLst/>
              <a:ahLst/>
              <a:cxnLst/>
              <a:rect l="l" t="t" r="r" b="b"/>
              <a:pathLst>
                <a:path w="13842008" h="13816841">
                  <a:moveTo>
                    <a:pt x="0" y="0"/>
                  </a:moveTo>
                  <a:lnTo>
                    <a:pt x="13842009" y="0"/>
                  </a:lnTo>
                  <a:lnTo>
                    <a:pt x="13842009" y="13816841"/>
                  </a:lnTo>
                  <a:lnTo>
                    <a:pt x="0" y="1381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57275" y="1057275"/>
            <a:ext cx="16230600" cy="8229600"/>
            <a:chOff x="0" y="0"/>
            <a:chExt cx="6851469" cy="3473984"/>
          </a:xfrm>
        </p:grpSpPr>
        <p:sp>
          <p:nvSpPr>
            <p:cNvPr id="6" name="Freeform 6"/>
            <p:cNvSpPr/>
            <p:nvPr/>
          </p:nvSpPr>
          <p:spPr>
            <a:xfrm>
              <a:off x="0" y="-1270"/>
              <a:ext cx="6852739" cy="3472714"/>
            </a:xfrm>
            <a:custGeom>
              <a:avLst/>
              <a:gdLst/>
              <a:ahLst/>
              <a:cxnLst/>
              <a:rect l="l" t="t" r="r" b="b"/>
              <a:pathLst>
                <a:path w="6852739" h="3472714">
                  <a:moveTo>
                    <a:pt x="6841309" y="27940"/>
                  </a:moveTo>
                  <a:cubicBezTo>
                    <a:pt x="6832419" y="24130"/>
                    <a:pt x="6823529" y="21590"/>
                    <a:pt x="6814639" y="21590"/>
                  </a:cubicBezTo>
                  <a:cubicBezTo>
                    <a:pt x="6787969" y="20320"/>
                    <a:pt x="6687027" y="20320"/>
                    <a:pt x="6573396" y="17780"/>
                  </a:cubicBezTo>
                  <a:cubicBezTo>
                    <a:pt x="6313667" y="12700"/>
                    <a:pt x="6059349" y="6350"/>
                    <a:pt x="5799620" y="3810"/>
                  </a:cubicBezTo>
                  <a:cubicBezTo>
                    <a:pt x="5588590" y="1270"/>
                    <a:pt x="5382971" y="3810"/>
                    <a:pt x="5171941" y="2540"/>
                  </a:cubicBezTo>
                  <a:cubicBezTo>
                    <a:pt x="5079953" y="2540"/>
                    <a:pt x="4987966" y="0"/>
                    <a:pt x="4895979" y="2540"/>
                  </a:cubicBezTo>
                  <a:cubicBezTo>
                    <a:pt x="4674127" y="10160"/>
                    <a:pt x="4452275" y="11430"/>
                    <a:pt x="4225012" y="8890"/>
                  </a:cubicBezTo>
                  <a:cubicBezTo>
                    <a:pt x="4111380" y="7620"/>
                    <a:pt x="3997749" y="7620"/>
                    <a:pt x="3884117" y="7620"/>
                  </a:cubicBezTo>
                  <a:cubicBezTo>
                    <a:pt x="3678498" y="7620"/>
                    <a:pt x="3472879" y="7620"/>
                    <a:pt x="3267261" y="6350"/>
                  </a:cubicBezTo>
                  <a:cubicBezTo>
                    <a:pt x="3050820" y="5080"/>
                    <a:pt x="918876" y="2540"/>
                    <a:pt x="707846" y="1270"/>
                  </a:cubicBezTo>
                  <a:cubicBezTo>
                    <a:pt x="534693" y="0"/>
                    <a:pt x="366952" y="1270"/>
                    <a:pt x="193799" y="1270"/>
                  </a:cubicBezTo>
                  <a:cubicBezTo>
                    <a:pt x="74756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76461"/>
                    <a:pt x="16510" y="329751"/>
                    <a:pt x="17780" y="480352"/>
                  </a:cubicBezTo>
                  <a:cubicBezTo>
                    <a:pt x="19050" y="633642"/>
                    <a:pt x="17780" y="786931"/>
                    <a:pt x="16510" y="942911"/>
                  </a:cubicBezTo>
                  <a:cubicBezTo>
                    <a:pt x="15240" y="1101579"/>
                    <a:pt x="2540" y="2766254"/>
                    <a:pt x="2540" y="2924922"/>
                  </a:cubicBezTo>
                  <a:cubicBezTo>
                    <a:pt x="2540" y="3080901"/>
                    <a:pt x="1270" y="3236880"/>
                    <a:pt x="0" y="3392859"/>
                  </a:cubicBezTo>
                  <a:cubicBezTo>
                    <a:pt x="0" y="3418104"/>
                    <a:pt x="3810" y="3428264"/>
                    <a:pt x="15240" y="3433344"/>
                  </a:cubicBezTo>
                  <a:cubicBezTo>
                    <a:pt x="22860" y="3437154"/>
                    <a:pt x="31750" y="3439694"/>
                    <a:pt x="40640" y="3440964"/>
                  </a:cubicBezTo>
                  <a:cubicBezTo>
                    <a:pt x="188388" y="3446044"/>
                    <a:pt x="394007" y="3449854"/>
                    <a:pt x="599625" y="3454934"/>
                  </a:cubicBezTo>
                  <a:cubicBezTo>
                    <a:pt x="713257" y="3457474"/>
                    <a:pt x="826888" y="3462554"/>
                    <a:pt x="940520" y="3463824"/>
                  </a:cubicBezTo>
                  <a:cubicBezTo>
                    <a:pt x="1129906" y="3466364"/>
                    <a:pt x="3240205" y="3467634"/>
                    <a:pt x="3429591" y="3468904"/>
                  </a:cubicBezTo>
                  <a:cubicBezTo>
                    <a:pt x="3456646" y="3468904"/>
                    <a:pt x="3483701" y="3468904"/>
                    <a:pt x="3510756" y="3468904"/>
                  </a:cubicBezTo>
                  <a:cubicBezTo>
                    <a:pt x="3640621" y="3468904"/>
                    <a:pt x="3775897" y="3467634"/>
                    <a:pt x="3905761" y="3467634"/>
                  </a:cubicBezTo>
                  <a:cubicBezTo>
                    <a:pt x="4057270" y="3467634"/>
                    <a:pt x="4203367" y="3468904"/>
                    <a:pt x="4354876" y="3468904"/>
                  </a:cubicBezTo>
                  <a:cubicBezTo>
                    <a:pt x="4576728" y="3468904"/>
                    <a:pt x="4803991" y="3468904"/>
                    <a:pt x="5025843" y="3468904"/>
                  </a:cubicBezTo>
                  <a:cubicBezTo>
                    <a:pt x="5231462" y="3468904"/>
                    <a:pt x="5437081" y="3470174"/>
                    <a:pt x="5642700" y="3471444"/>
                  </a:cubicBezTo>
                  <a:cubicBezTo>
                    <a:pt x="5734687" y="3471444"/>
                    <a:pt x="5832086" y="3472714"/>
                    <a:pt x="5924073" y="3472714"/>
                  </a:cubicBezTo>
                  <a:cubicBezTo>
                    <a:pt x="6221680" y="3471444"/>
                    <a:pt x="6513874" y="3465094"/>
                    <a:pt x="6791779" y="3465094"/>
                  </a:cubicBezTo>
                  <a:cubicBezTo>
                    <a:pt x="6795589" y="3465094"/>
                    <a:pt x="6800669" y="3462554"/>
                    <a:pt x="6804479" y="3460014"/>
                  </a:cubicBezTo>
                  <a:cubicBezTo>
                    <a:pt x="6809559" y="3456204"/>
                    <a:pt x="6812099" y="3449854"/>
                    <a:pt x="6814639" y="3447314"/>
                  </a:cubicBezTo>
                  <a:cubicBezTo>
                    <a:pt x="6815909" y="3374034"/>
                    <a:pt x="6817179" y="3261084"/>
                    <a:pt x="6818449" y="3148133"/>
                  </a:cubicBezTo>
                  <a:cubicBezTo>
                    <a:pt x="6819719" y="2973329"/>
                    <a:pt x="6829879" y="1295208"/>
                    <a:pt x="6831149" y="1120404"/>
                  </a:cubicBezTo>
                  <a:cubicBezTo>
                    <a:pt x="6831149" y="1015521"/>
                    <a:pt x="6832419" y="910639"/>
                    <a:pt x="6833689" y="805756"/>
                  </a:cubicBezTo>
                  <a:cubicBezTo>
                    <a:pt x="6834959" y="692806"/>
                    <a:pt x="6836229" y="579856"/>
                    <a:pt x="6838769" y="466905"/>
                  </a:cubicBezTo>
                  <a:cubicBezTo>
                    <a:pt x="6840039" y="399673"/>
                    <a:pt x="6840039" y="329751"/>
                    <a:pt x="6845119" y="262519"/>
                  </a:cubicBezTo>
                  <a:cubicBezTo>
                    <a:pt x="6850199" y="181840"/>
                    <a:pt x="6852739" y="103850"/>
                    <a:pt x="6851469" y="44450"/>
                  </a:cubicBezTo>
                  <a:cubicBezTo>
                    <a:pt x="6851469" y="38100"/>
                    <a:pt x="6847659" y="30480"/>
                    <a:pt x="6841309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625280" y="1728603"/>
            <a:ext cx="15634020" cy="1099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98"/>
              </a:lnSpc>
            </a:pPr>
            <a:r>
              <a:rPr lang="en-US" sz="8899" b="1" spc="-88">
                <a:solidFill>
                  <a:srgbClr val="3E4A9D"/>
                </a:solidFill>
                <a:latin typeface="Bogart Bold"/>
                <a:ea typeface="Bogart Bold"/>
                <a:cs typeface="Bogart Bold"/>
                <a:sym typeface="Bogart Bold"/>
              </a:rPr>
              <a:t>  Something Interesting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602803" y="9399762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38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98206" y="3840262"/>
            <a:ext cx="13337285" cy="3343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3"/>
              </a:lnSpc>
            </a:pPr>
            <a:r>
              <a:rPr lang="en-US" sz="3209" b="1">
                <a:solidFill>
                  <a:srgbClr val="1256C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ST_Slope, ChestPainType and ExerciseAngina</a:t>
            </a:r>
            <a:r>
              <a:rPr lang="en-US" sz="320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have the </a:t>
            </a:r>
            <a:r>
              <a:rPr lang="en-US" sz="3209" b="1">
                <a:solidFill>
                  <a:srgbClr val="1256C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highest accuracy in XG boost</a:t>
            </a:r>
            <a:r>
              <a:rPr lang="en-US" sz="320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while </a:t>
            </a:r>
            <a:r>
              <a:rPr lang="en-US" sz="3209" b="1">
                <a:solidFill>
                  <a:srgbClr val="1256C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Age</a:t>
            </a:r>
            <a:r>
              <a:rPr lang="en-US" sz="320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has the </a:t>
            </a:r>
            <a:r>
              <a:rPr lang="en-US" sz="3209" b="1">
                <a:solidFill>
                  <a:srgbClr val="1256C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lowest </a:t>
            </a:r>
            <a:r>
              <a:rPr lang="en-US" sz="320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which is interesting. Maybe it is because the dataset is </a:t>
            </a:r>
            <a:r>
              <a:rPr lang="en-US" sz="3209" b="1">
                <a:solidFill>
                  <a:srgbClr val="1256C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skewed</a:t>
            </a:r>
            <a:r>
              <a:rPr lang="en-US" sz="320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towards people in the age of </a:t>
            </a:r>
            <a:r>
              <a:rPr lang="en-US" sz="3209" b="1">
                <a:solidFill>
                  <a:srgbClr val="1256C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50-70</a:t>
            </a:r>
            <a:r>
              <a:rPr lang="en-US" sz="320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and people </a:t>
            </a:r>
            <a:r>
              <a:rPr lang="en-US" sz="3209" b="1">
                <a:solidFill>
                  <a:srgbClr val="1256C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aged 20-50</a:t>
            </a:r>
            <a:r>
              <a:rPr lang="en-US" sz="320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are </a:t>
            </a:r>
            <a:r>
              <a:rPr lang="en-US" sz="3209" b="1">
                <a:solidFill>
                  <a:srgbClr val="1256C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not well represented</a:t>
            </a:r>
            <a:r>
              <a:rPr lang="en-US" sz="320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in the dataset.</a:t>
            </a:r>
          </a:p>
          <a:p>
            <a:pPr algn="ctr">
              <a:lnSpc>
                <a:spcPts val="4493"/>
              </a:lnSpc>
              <a:spcBef>
                <a:spcPct val="0"/>
              </a:spcBef>
            </a:pPr>
            <a:endParaRPr lang="en-US" sz="3209" b="1">
              <a:solidFill>
                <a:srgbClr val="000000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2F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14658" y="-56723"/>
            <a:ext cx="20763012" cy="10400446"/>
            <a:chOff x="0" y="0"/>
            <a:chExt cx="27684017" cy="13867262"/>
          </a:xfrm>
        </p:grpSpPr>
        <p:sp>
          <p:nvSpPr>
            <p:cNvPr id="3" name="Freeform 3"/>
            <p:cNvSpPr/>
            <p:nvPr/>
          </p:nvSpPr>
          <p:spPr>
            <a:xfrm>
              <a:off x="0" y="50421"/>
              <a:ext cx="13842008" cy="13816841"/>
            </a:xfrm>
            <a:custGeom>
              <a:avLst/>
              <a:gdLst/>
              <a:ahLst/>
              <a:cxnLst/>
              <a:rect l="l" t="t" r="r" b="b"/>
              <a:pathLst>
                <a:path w="13842008" h="13816841">
                  <a:moveTo>
                    <a:pt x="0" y="0"/>
                  </a:moveTo>
                  <a:lnTo>
                    <a:pt x="13842008" y="0"/>
                  </a:lnTo>
                  <a:lnTo>
                    <a:pt x="13842008" y="13816841"/>
                  </a:lnTo>
                  <a:lnTo>
                    <a:pt x="0" y="1381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842008" y="0"/>
              <a:ext cx="13842008" cy="13816841"/>
            </a:xfrm>
            <a:custGeom>
              <a:avLst/>
              <a:gdLst/>
              <a:ahLst/>
              <a:cxnLst/>
              <a:rect l="l" t="t" r="r" b="b"/>
              <a:pathLst>
                <a:path w="13842008" h="13816841">
                  <a:moveTo>
                    <a:pt x="0" y="0"/>
                  </a:moveTo>
                  <a:lnTo>
                    <a:pt x="13842009" y="0"/>
                  </a:lnTo>
                  <a:lnTo>
                    <a:pt x="13842009" y="13816841"/>
                  </a:lnTo>
                  <a:lnTo>
                    <a:pt x="0" y="1381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503402"/>
            <a:ext cx="16230600" cy="8783473"/>
            <a:chOff x="0" y="0"/>
            <a:chExt cx="6851469" cy="3707792"/>
          </a:xfrm>
        </p:grpSpPr>
        <p:sp>
          <p:nvSpPr>
            <p:cNvPr id="6" name="Freeform 6"/>
            <p:cNvSpPr/>
            <p:nvPr/>
          </p:nvSpPr>
          <p:spPr>
            <a:xfrm>
              <a:off x="0" y="-1270"/>
              <a:ext cx="6852739" cy="3706522"/>
            </a:xfrm>
            <a:custGeom>
              <a:avLst/>
              <a:gdLst/>
              <a:ahLst/>
              <a:cxnLst/>
              <a:rect l="l" t="t" r="r" b="b"/>
              <a:pathLst>
                <a:path w="6852739" h="3706522">
                  <a:moveTo>
                    <a:pt x="6841309" y="27940"/>
                  </a:moveTo>
                  <a:cubicBezTo>
                    <a:pt x="6832419" y="24130"/>
                    <a:pt x="6823529" y="21590"/>
                    <a:pt x="6814639" y="21590"/>
                  </a:cubicBezTo>
                  <a:cubicBezTo>
                    <a:pt x="6787969" y="20320"/>
                    <a:pt x="6687027" y="20320"/>
                    <a:pt x="6573396" y="17780"/>
                  </a:cubicBezTo>
                  <a:cubicBezTo>
                    <a:pt x="6313667" y="12700"/>
                    <a:pt x="6059349" y="6350"/>
                    <a:pt x="5799620" y="3810"/>
                  </a:cubicBezTo>
                  <a:cubicBezTo>
                    <a:pt x="5588590" y="1270"/>
                    <a:pt x="5382971" y="3810"/>
                    <a:pt x="5171941" y="2540"/>
                  </a:cubicBezTo>
                  <a:cubicBezTo>
                    <a:pt x="5079953" y="2540"/>
                    <a:pt x="4987966" y="0"/>
                    <a:pt x="4895979" y="2540"/>
                  </a:cubicBezTo>
                  <a:cubicBezTo>
                    <a:pt x="4674127" y="10160"/>
                    <a:pt x="4452275" y="11430"/>
                    <a:pt x="4225012" y="8890"/>
                  </a:cubicBezTo>
                  <a:cubicBezTo>
                    <a:pt x="4111380" y="7620"/>
                    <a:pt x="3997749" y="7620"/>
                    <a:pt x="3884117" y="7620"/>
                  </a:cubicBezTo>
                  <a:cubicBezTo>
                    <a:pt x="3678498" y="7620"/>
                    <a:pt x="3472879" y="7620"/>
                    <a:pt x="3267261" y="6350"/>
                  </a:cubicBezTo>
                  <a:cubicBezTo>
                    <a:pt x="3050820" y="5080"/>
                    <a:pt x="918876" y="2540"/>
                    <a:pt x="707846" y="1270"/>
                  </a:cubicBezTo>
                  <a:cubicBezTo>
                    <a:pt x="534693" y="0"/>
                    <a:pt x="366952" y="1270"/>
                    <a:pt x="193799" y="1270"/>
                  </a:cubicBezTo>
                  <a:cubicBezTo>
                    <a:pt x="74756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4193"/>
                    <a:pt x="16510" y="348202"/>
                    <a:pt x="17780" y="509334"/>
                  </a:cubicBezTo>
                  <a:cubicBezTo>
                    <a:pt x="19050" y="673343"/>
                    <a:pt x="17780" y="837352"/>
                    <a:pt x="16510" y="1004239"/>
                  </a:cubicBezTo>
                  <a:cubicBezTo>
                    <a:pt x="15240" y="1174003"/>
                    <a:pt x="2540" y="2955086"/>
                    <a:pt x="2540" y="3124850"/>
                  </a:cubicBezTo>
                  <a:cubicBezTo>
                    <a:pt x="2540" y="3291737"/>
                    <a:pt x="1270" y="3458623"/>
                    <a:pt x="0" y="3625510"/>
                  </a:cubicBezTo>
                  <a:cubicBezTo>
                    <a:pt x="0" y="3651912"/>
                    <a:pt x="3810" y="3662072"/>
                    <a:pt x="15240" y="3667152"/>
                  </a:cubicBezTo>
                  <a:cubicBezTo>
                    <a:pt x="22860" y="3670962"/>
                    <a:pt x="31750" y="3673502"/>
                    <a:pt x="40640" y="3674772"/>
                  </a:cubicBezTo>
                  <a:cubicBezTo>
                    <a:pt x="188388" y="3679852"/>
                    <a:pt x="394007" y="3683662"/>
                    <a:pt x="599625" y="3688742"/>
                  </a:cubicBezTo>
                  <a:cubicBezTo>
                    <a:pt x="713257" y="3691282"/>
                    <a:pt x="826888" y="3696362"/>
                    <a:pt x="940520" y="3697632"/>
                  </a:cubicBezTo>
                  <a:cubicBezTo>
                    <a:pt x="1129906" y="3700172"/>
                    <a:pt x="3240205" y="3701442"/>
                    <a:pt x="3429591" y="3702712"/>
                  </a:cubicBezTo>
                  <a:cubicBezTo>
                    <a:pt x="3456646" y="3702712"/>
                    <a:pt x="3483701" y="3702712"/>
                    <a:pt x="3510756" y="3702712"/>
                  </a:cubicBezTo>
                  <a:cubicBezTo>
                    <a:pt x="3640621" y="3702712"/>
                    <a:pt x="3775897" y="3701442"/>
                    <a:pt x="3905761" y="3701442"/>
                  </a:cubicBezTo>
                  <a:cubicBezTo>
                    <a:pt x="4057270" y="3701442"/>
                    <a:pt x="4203367" y="3702712"/>
                    <a:pt x="4354876" y="3702712"/>
                  </a:cubicBezTo>
                  <a:cubicBezTo>
                    <a:pt x="4576728" y="3702712"/>
                    <a:pt x="4803991" y="3702712"/>
                    <a:pt x="5025843" y="3702712"/>
                  </a:cubicBezTo>
                  <a:cubicBezTo>
                    <a:pt x="5231462" y="3702712"/>
                    <a:pt x="5437081" y="3703982"/>
                    <a:pt x="5642700" y="3705252"/>
                  </a:cubicBezTo>
                  <a:cubicBezTo>
                    <a:pt x="5734687" y="3705252"/>
                    <a:pt x="5832086" y="3706522"/>
                    <a:pt x="5924073" y="3706522"/>
                  </a:cubicBezTo>
                  <a:cubicBezTo>
                    <a:pt x="6221680" y="3705252"/>
                    <a:pt x="6513874" y="3698902"/>
                    <a:pt x="6791779" y="3698902"/>
                  </a:cubicBezTo>
                  <a:cubicBezTo>
                    <a:pt x="6795589" y="3698902"/>
                    <a:pt x="6800669" y="3696362"/>
                    <a:pt x="6804479" y="3693822"/>
                  </a:cubicBezTo>
                  <a:cubicBezTo>
                    <a:pt x="6809559" y="3690012"/>
                    <a:pt x="6812099" y="3683662"/>
                    <a:pt x="6814639" y="3681122"/>
                  </a:cubicBezTo>
                  <a:cubicBezTo>
                    <a:pt x="6815909" y="3605368"/>
                    <a:pt x="6817179" y="3484519"/>
                    <a:pt x="6818449" y="3363671"/>
                  </a:cubicBezTo>
                  <a:cubicBezTo>
                    <a:pt x="6819719" y="3176642"/>
                    <a:pt x="6829879" y="1381173"/>
                    <a:pt x="6831149" y="1194144"/>
                  </a:cubicBezTo>
                  <a:cubicBezTo>
                    <a:pt x="6831149" y="1081928"/>
                    <a:pt x="6832419" y="969711"/>
                    <a:pt x="6833689" y="857494"/>
                  </a:cubicBezTo>
                  <a:cubicBezTo>
                    <a:pt x="6834959" y="736645"/>
                    <a:pt x="6836229" y="615796"/>
                    <a:pt x="6838769" y="494947"/>
                  </a:cubicBezTo>
                  <a:cubicBezTo>
                    <a:pt x="6840039" y="423013"/>
                    <a:pt x="6840039" y="348202"/>
                    <a:pt x="6845119" y="276268"/>
                  </a:cubicBezTo>
                  <a:cubicBezTo>
                    <a:pt x="6850199" y="189947"/>
                    <a:pt x="6852739" y="106504"/>
                    <a:pt x="6851469" y="44450"/>
                  </a:cubicBezTo>
                  <a:cubicBezTo>
                    <a:pt x="6851469" y="38100"/>
                    <a:pt x="6847659" y="30480"/>
                    <a:pt x="6841309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3067487" y="703427"/>
            <a:ext cx="13228878" cy="1802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53"/>
              </a:lnSpc>
            </a:pPr>
            <a:r>
              <a:rPr lang="en-US" sz="7530" b="1" spc="-75">
                <a:solidFill>
                  <a:srgbClr val="3E4A9D"/>
                </a:solidFill>
                <a:latin typeface="Bogart Bold"/>
                <a:ea typeface="Bogart Bold"/>
                <a:cs typeface="Bogart Bold"/>
                <a:sym typeface="Bogart Bold"/>
              </a:rPr>
              <a:t>Conclusion + Reflection </a:t>
            </a:r>
          </a:p>
          <a:p>
            <a:pPr marL="0" lvl="0" indent="0" algn="l">
              <a:lnSpc>
                <a:spcPts val="6853"/>
              </a:lnSpc>
            </a:pPr>
            <a:endParaRPr lang="en-US" sz="7530" b="1" spc="-75">
              <a:solidFill>
                <a:srgbClr val="3E4A9D"/>
              </a:solidFill>
              <a:latin typeface="Bogart Bold"/>
              <a:ea typeface="Bogart Bold"/>
              <a:cs typeface="Bogart Bold"/>
              <a:sym typeface="Bogart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7602803" y="9399762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39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0370" y="2062769"/>
            <a:ext cx="16018930" cy="2832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5"/>
              </a:lnSpc>
            </a:pPr>
            <a:r>
              <a:rPr lang="en-US" sz="3239" b="1">
                <a:solidFill>
                  <a:srgbClr val="DF3635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Aim</a:t>
            </a:r>
          </a:p>
          <a:p>
            <a:pPr algn="l">
              <a:lnSpc>
                <a:spcPts val="4535"/>
              </a:lnSpc>
              <a:spcBef>
                <a:spcPct val="0"/>
              </a:spcBef>
            </a:pPr>
            <a:r>
              <a:rPr lang="en-US" sz="323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Our aim was to explore whether ECG-derived features can serve as strong indicators for detecting heart disease.</a:t>
            </a:r>
          </a:p>
          <a:p>
            <a:pPr algn="l">
              <a:lnSpc>
                <a:spcPts val="4535"/>
              </a:lnSpc>
              <a:spcBef>
                <a:spcPct val="0"/>
              </a:spcBef>
            </a:pPr>
            <a:r>
              <a:rPr lang="en-US" sz="323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-&gt; Highlights the importance of non-invasive ECG signals in early diagnosis</a:t>
            </a:r>
          </a:p>
          <a:p>
            <a:pPr algn="l">
              <a:lnSpc>
                <a:spcPts val="4535"/>
              </a:lnSpc>
              <a:spcBef>
                <a:spcPct val="0"/>
              </a:spcBef>
            </a:pPr>
            <a:r>
              <a:rPr lang="en-US" sz="323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-&gt; Implement a model based captured by ECG for prediction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34535" y="5585467"/>
            <a:ext cx="16230600" cy="2832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5"/>
              </a:lnSpc>
            </a:pPr>
            <a:r>
              <a:rPr lang="en-US" sz="3239" b="1">
                <a:solidFill>
                  <a:srgbClr val="DF3635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Outcome</a:t>
            </a:r>
          </a:p>
          <a:p>
            <a:pPr algn="l">
              <a:lnSpc>
                <a:spcPts val="4535"/>
              </a:lnSpc>
            </a:pPr>
            <a:r>
              <a:rPr lang="en-US" sz="323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-&gt; ST_Slope was most strongly correlated with heart disease followed by Chest Pain Type and Exercise Angina.</a:t>
            </a:r>
          </a:p>
          <a:p>
            <a:pPr algn="l">
              <a:lnSpc>
                <a:spcPts val="4535"/>
              </a:lnSpc>
              <a:spcBef>
                <a:spcPct val="0"/>
              </a:spcBef>
            </a:pPr>
            <a:r>
              <a:rPr lang="en-US" sz="323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-&gt; ST_Slope consistently ranked as one of the top predictors</a:t>
            </a:r>
          </a:p>
          <a:p>
            <a:pPr algn="l">
              <a:lnSpc>
                <a:spcPts val="4535"/>
              </a:lnSpc>
              <a:spcBef>
                <a:spcPct val="0"/>
              </a:spcBef>
            </a:pPr>
            <a:r>
              <a:rPr lang="en-US" sz="323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-&gt; Validated our EDA insights, ML predictions and research papers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2F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14658" y="-56723"/>
            <a:ext cx="20763012" cy="10400446"/>
            <a:chOff x="0" y="0"/>
            <a:chExt cx="27684017" cy="13867262"/>
          </a:xfrm>
        </p:grpSpPr>
        <p:sp>
          <p:nvSpPr>
            <p:cNvPr id="3" name="Freeform 3"/>
            <p:cNvSpPr/>
            <p:nvPr/>
          </p:nvSpPr>
          <p:spPr>
            <a:xfrm>
              <a:off x="0" y="50421"/>
              <a:ext cx="13842008" cy="13816841"/>
            </a:xfrm>
            <a:custGeom>
              <a:avLst/>
              <a:gdLst/>
              <a:ahLst/>
              <a:cxnLst/>
              <a:rect l="l" t="t" r="r" b="b"/>
              <a:pathLst>
                <a:path w="13842008" h="13816841">
                  <a:moveTo>
                    <a:pt x="0" y="0"/>
                  </a:moveTo>
                  <a:lnTo>
                    <a:pt x="13842008" y="0"/>
                  </a:lnTo>
                  <a:lnTo>
                    <a:pt x="13842008" y="13816841"/>
                  </a:lnTo>
                  <a:lnTo>
                    <a:pt x="0" y="1381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842008" y="0"/>
              <a:ext cx="13842008" cy="13816841"/>
            </a:xfrm>
            <a:custGeom>
              <a:avLst/>
              <a:gdLst/>
              <a:ahLst/>
              <a:cxnLst/>
              <a:rect l="l" t="t" r="r" b="b"/>
              <a:pathLst>
                <a:path w="13842008" h="13816841">
                  <a:moveTo>
                    <a:pt x="0" y="0"/>
                  </a:moveTo>
                  <a:lnTo>
                    <a:pt x="13842009" y="0"/>
                  </a:lnTo>
                  <a:lnTo>
                    <a:pt x="13842009" y="13816841"/>
                  </a:lnTo>
                  <a:lnTo>
                    <a:pt x="0" y="1381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586589" y="607457"/>
            <a:ext cx="17259300" cy="8751194"/>
            <a:chOff x="0" y="0"/>
            <a:chExt cx="6851469" cy="3473984"/>
          </a:xfrm>
        </p:grpSpPr>
        <p:sp>
          <p:nvSpPr>
            <p:cNvPr id="6" name="Freeform 6"/>
            <p:cNvSpPr/>
            <p:nvPr/>
          </p:nvSpPr>
          <p:spPr>
            <a:xfrm>
              <a:off x="0" y="-1270"/>
              <a:ext cx="6852739" cy="3472714"/>
            </a:xfrm>
            <a:custGeom>
              <a:avLst/>
              <a:gdLst/>
              <a:ahLst/>
              <a:cxnLst/>
              <a:rect l="l" t="t" r="r" b="b"/>
              <a:pathLst>
                <a:path w="6852739" h="3472714">
                  <a:moveTo>
                    <a:pt x="6841309" y="27940"/>
                  </a:moveTo>
                  <a:cubicBezTo>
                    <a:pt x="6832419" y="24130"/>
                    <a:pt x="6823529" y="21590"/>
                    <a:pt x="6814639" y="21590"/>
                  </a:cubicBezTo>
                  <a:cubicBezTo>
                    <a:pt x="6787969" y="20320"/>
                    <a:pt x="6687027" y="20320"/>
                    <a:pt x="6573396" y="17780"/>
                  </a:cubicBezTo>
                  <a:cubicBezTo>
                    <a:pt x="6313667" y="12700"/>
                    <a:pt x="6059349" y="6350"/>
                    <a:pt x="5799620" y="3810"/>
                  </a:cubicBezTo>
                  <a:cubicBezTo>
                    <a:pt x="5588590" y="1270"/>
                    <a:pt x="5382971" y="3810"/>
                    <a:pt x="5171941" y="2540"/>
                  </a:cubicBezTo>
                  <a:cubicBezTo>
                    <a:pt x="5079953" y="2540"/>
                    <a:pt x="4987966" y="0"/>
                    <a:pt x="4895979" y="2540"/>
                  </a:cubicBezTo>
                  <a:cubicBezTo>
                    <a:pt x="4674127" y="10160"/>
                    <a:pt x="4452275" y="11430"/>
                    <a:pt x="4225012" y="8890"/>
                  </a:cubicBezTo>
                  <a:cubicBezTo>
                    <a:pt x="4111380" y="7620"/>
                    <a:pt x="3997749" y="7620"/>
                    <a:pt x="3884117" y="7620"/>
                  </a:cubicBezTo>
                  <a:cubicBezTo>
                    <a:pt x="3678498" y="7620"/>
                    <a:pt x="3472879" y="7620"/>
                    <a:pt x="3267261" y="6350"/>
                  </a:cubicBezTo>
                  <a:cubicBezTo>
                    <a:pt x="3050820" y="5080"/>
                    <a:pt x="918876" y="2540"/>
                    <a:pt x="707846" y="1270"/>
                  </a:cubicBezTo>
                  <a:cubicBezTo>
                    <a:pt x="534693" y="0"/>
                    <a:pt x="366952" y="1270"/>
                    <a:pt x="193799" y="1270"/>
                  </a:cubicBezTo>
                  <a:cubicBezTo>
                    <a:pt x="74756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76461"/>
                    <a:pt x="16510" y="329751"/>
                    <a:pt x="17780" y="480352"/>
                  </a:cubicBezTo>
                  <a:cubicBezTo>
                    <a:pt x="19050" y="633642"/>
                    <a:pt x="17780" y="786931"/>
                    <a:pt x="16510" y="942911"/>
                  </a:cubicBezTo>
                  <a:cubicBezTo>
                    <a:pt x="15240" y="1101579"/>
                    <a:pt x="2540" y="2766254"/>
                    <a:pt x="2540" y="2924922"/>
                  </a:cubicBezTo>
                  <a:cubicBezTo>
                    <a:pt x="2540" y="3080901"/>
                    <a:pt x="1270" y="3236880"/>
                    <a:pt x="0" y="3392859"/>
                  </a:cubicBezTo>
                  <a:cubicBezTo>
                    <a:pt x="0" y="3418104"/>
                    <a:pt x="3810" y="3428264"/>
                    <a:pt x="15240" y="3433344"/>
                  </a:cubicBezTo>
                  <a:cubicBezTo>
                    <a:pt x="22860" y="3437154"/>
                    <a:pt x="31750" y="3439694"/>
                    <a:pt x="40640" y="3440964"/>
                  </a:cubicBezTo>
                  <a:cubicBezTo>
                    <a:pt x="188388" y="3446044"/>
                    <a:pt x="394007" y="3449854"/>
                    <a:pt x="599625" y="3454934"/>
                  </a:cubicBezTo>
                  <a:cubicBezTo>
                    <a:pt x="713257" y="3457474"/>
                    <a:pt x="826888" y="3462554"/>
                    <a:pt x="940520" y="3463824"/>
                  </a:cubicBezTo>
                  <a:cubicBezTo>
                    <a:pt x="1129906" y="3466364"/>
                    <a:pt x="3240205" y="3467634"/>
                    <a:pt x="3429591" y="3468904"/>
                  </a:cubicBezTo>
                  <a:cubicBezTo>
                    <a:pt x="3456646" y="3468904"/>
                    <a:pt x="3483701" y="3468904"/>
                    <a:pt x="3510756" y="3468904"/>
                  </a:cubicBezTo>
                  <a:cubicBezTo>
                    <a:pt x="3640621" y="3468904"/>
                    <a:pt x="3775897" y="3467634"/>
                    <a:pt x="3905761" y="3467634"/>
                  </a:cubicBezTo>
                  <a:cubicBezTo>
                    <a:pt x="4057270" y="3467634"/>
                    <a:pt x="4203367" y="3468904"/>
                    <a:pt x="4354876" y="3468904"/>
                  </a:cubicBezTo>
                  <a:cubicBezTo>
                    <a:pt x="4576728" y="3468904"/>
                    <a:pt x="4803991" y="3468904"/>
                    <a:pt x="5025843" y="3468904"/>
                  </a:cubicBezTo>
                  <a:cubicBezTo>
                    <a:pt x="5231462" y="3468904"/>
                    <a:pt x="5437081" y="3470174"/>
                    <a:pt x="5642700" y="3471444"/>
                  </a:cubicBezTo>
                  <a:cubicBezTo>
                    <a:pt x="5734687" y="3471444"/>
                    <a:pt x="5832086" y="3472714"/>
                    <a:pt x="5924073" y="3472714"/>
                  </a:cubicBezTo>
                  <a:cubicBezTo>
                    <a:pt x="6221680" y="3471444"/>
                    <a:pt x="6513874" y="3465094"/>
                    <a:pt x="6791779" y="3465094"/>
                  </a:cubicBezTo>
                  <a:cubicBezTo>
                    <a:pt x="6795589" y="3465094"/>
                    <a:pt x="6800669" y="3462554"/>
                    <a:pt x="6804479" y="3460014"/>
                  </a:cubicBezTo>
                  <a:cubicBezTo>
                    <a:pt x="6809559" y="3456204"/>
                    <a:pt x="6812099" y="3449854"/>
                    <a:pt x="6814639" y="3447314"/>
                  </a:cubicBezTo>
                  <a:cubicBezTo>
                    <a:pt x="6815909" y="3374034"/>
                    <a:pt x="6817179" y="3261084"/>
                    <a:pt x="6818449" y="3148133"/>
                  </a:cubicBezTo>
                  <a:cubicBezTo>
                    <a:pt x="6819719" y="2973329"/>
                    <a:pt x="6829879" y="1295208"/>
                    <a:pt x="6831149" y="1120404"/>
                  </a:cubicBezTo>
                  <a:cubicBezTo>
                    <a:pt x="6831149" y="1015521"/>
                    <a:pt x="6832419" y="910639"/>
                    <a:pt x="6833689" y="805756"/>
                  </a:cubicBezTo>
                  <a:cubicBezTo>
                    <a:pt x="6834959" y="692806"/>
                    <a:pt x="6836229" y="579856"/>
                    <a:pt x="6838769" y="466905"/>
                  </a:cubicBezTo>
                  <a:cubicBezTo>
                    <a:pt x="6840039" y="399673"/>
                    <a:pt x="6840039" y="329751"/>
                    <a:pt x="6845119" y="262519"/>
                  </a:cubicBezTo>
                  <a:cubicBezTo>
                    <a:pt x="6850199" y="181840"/>
                    <a:pt x="6852739" y="103850"/>
                    <a:pt x="6851469" y="44450"/>
                  </a:cubicBezTo>
                  <a:cubicBezTo>
                    <a:pt x="6851469" y="38100"/>
                    <a:pt x="6847659" y="30480"/>
                    <a:pt x="6841309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3645325" y="1200150"/>
            <a:ext cx="11141828" cy="1154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00"/>
              </a:lnSpc>
            </a:pPr>
            <a:r>
              <a:rPr lang="en-US" sz="8700" b="1" spc="-86">
                <a:solidFill>
                  <a:srgbClr val="3E4A9D"/>
                </a:solidFill>
                <a:latin typeface="Bogart Bold"/>
                <a:ea typeface="Bogart Bold"/>
                <a:cs typeface="Bogart Bold"/>
                <a:sym typeface="Bogart Bold"/>
              </a:rPr>
              <a:t>Problem Statement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804816" y="2354580"/>
            <a:ext cx="14324064" cy="2076558"/>
            <a:chOff x="0" y="0"/>
            <a:chExt cx="19098753" cy="2768744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9098753" cy="2768744"/>
              <a:chOff x="0" y="0"/>
              <a:chExt cx="3772593" cy="546912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772593" cy="546912"/>
              </a:xfrm>
              <a:custGeom>
                <a:avLst/>
                <a:gdLst/>
                <a:ahLst/>
                <a:cxnLst/>
                <a:rect l="l" t="t" r="r" b="b"/>
                <a:pathLst>
                  <a:path w="3772593" h="546912">
                    <a:moveTo>
                      <a:pt x="27565" y="0"/>
                    </a:moveTo>
                    <a:lnTo>
                      <a:pt x="3745028" y="0"/>
                    </a:lnTo>
                    <a:cubicBezTo>
                      <a:pt x="3752339" y="0"/>
                      <a:pt x="3759350" y="2904"/>
                      <a:pt x="3764519" y="8074"/>
                    </a:cubicBezTo>
                    <a:cubicBezTo>
                      <a:pt x="3769689" y="13243"/>
                      <a:pt x="3772593" y="20254"/>
                      <a:pt x="3772593" y="27565"/>
                    </a:cubicBezTo>
                    <a:lnTo>
                      <a:pt x="3772593" y="519348"/>
                    </a:lnTo>
                    <a:cubicBezTo>
                      <a:pt x="3772593" y="526658"/>
                      <a:pt x="3769689" y="533670"/>
                      <a:pt x="3764519" y="538839"/>
                    </a:cubicBezTo>
                    <a:cubicBezTo>
                      <a:pt x="3759350" y="544008"/>
                      <a:pt x="3752339" y="546912"/>
                      <a:pt x="3745028" y="546912"/>
                    </a:cubicBezTo>
                    <a:lnTo>
                      <a:pt x="27565" y="546912"/>
                    </a:lnTo>
                    <a:cubicBezTo>
                      <a:pt x="20254" y="546912"/>
                      <a:pt x="13243" y="544008"/>
                      <a:pt x="8074" y="538839"/>
                    </a:cubicBezTo>
                    <a:cubicBezTo>
                      <a:pt x="2904" y="533670"/>
                      <a:pt x="0" y="526658"/>
                      <a:pt x="0" y="519348"/>
                    </a:cubicBezTo>
                    <a:lnTo>
                      <a:pt x="0" y="27565"/>
                    </a:lnTo>
                    <a:cubicBezTo>
                      <a:pt x="0" y="20254"/>
                      <a:pt x="2904" y="13243"/>
                      <a:pt x="8074" y="8074"/>
                    </a:cubicBezTo>
                    <a:cubicBezTo>
                      <a:pt x="13243" y="2904"/>
                      <a:pt x="20254" y="0"/>
                      <a:pt x="27565" y="0"/>
                    </a:cubicBezTo>
                    <a:close/>
                  </a:path>
                </a:pathLst>
              </a:custGeom>
              <a:solidFill>
                <a:srgbClr val="DE797A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3772593" cy="5945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479626" y="527519"/>
              <a:ext cx="18139500" cy="2133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500" b="1">
                  <a:solidFill>
                    <a:srgbClr val="000000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How can we combine conventional clinical indicators with ECG-derived features to more accurately and accessibly predict heart disease?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7602803" y="9399762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25447" y="5086350"/>
            <a:ext cx="15181584" cy="312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 b="1" dirty="0">
                <a:solidFill>
                  <a:srgbClr val="403229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Heart disease often detected using invasive techniques </a:t>
            </a:r>
            <a:r>
              <a:rPr lang="en-US" sz="2999" dirty="0" err="1">
                <a:solidFill>
                  <a:srgbClr val="403229"/>
                </a:solidFill>
                <a:latin typeface="Quicksand"/>
                <a:ea typeface="Quicksand"/>
                <a:cs typeface="Quicksand"/>
                <a:sym typeface="Quicksand"/>
              </a:rPr>
              <a:t>eg</a:t>
            </a:r>
            <a:r>
              <a:rPr lang="en-US" sz="2999" dirty="0">
                <a:solidFill>
                  <a:srgbClr val="403229"/>
                </a:solidFill>
                <a:latin typeface="Quicksand"/>
                <a:ea typeface="Quicksand"/>
                <a:cs typeface="Quicksand"/>
                <a:sym typeface="Quicksand"/>
              </a:rPr>
              <a:t> blood tests, cholesterol checks, or chest X-rays</a:t>
            </a:r>
          </a:p>
          <a:p>
            <a:pPr marL="647695" lvl="1" indent="-323848" algn="l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dirty="0">
                <a:solidFill>
                  <a:srgbClr val="403229"/>
                </a:solidFill>
                <a:latin typeface="Quicksand"/>
                <a:ea typeface="Quicksand"/>
                <a:cs typeface="Quicksand"/>
                <a:sym typeface="Quicksand"/>
              </a:rPr>
              <a:t>We wanted to know whether </a:t>
            </a:r>
            <a:r>
              <a:rPr lang="en-US" sz="2999" b="1" dirty="0">
                <a:solidFill>
                  <a:srgbClr val="403229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non-invasive ECG-derived features, </a:t>
            </a:r>
            <a:r>
              <a:rPr lang="en-US" sz="2999" dirty="0">
                <a:solidFill>
                  <a:srgbClr val="403229"/>
                </a:solidFill>
                <a:latin typeface="Quicksand"/>
                <a:ea typeface="Quicksand"/>
                <a:cs typeface="Quicksand"/>
                <a:sym typeface="Quicksand"/>
              </a:rPr>
              <a:t>where it</a:t>
            </a:r>
            <a:r>
              <a:rPr lang="en-US" sz="2999" b="1" dirty="0">
                <a:solidFill>
                  <a:srgbClr val="403229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could accurately predict heart disease</a:t>
            </a:r>
          </a:p>
          <a:p>
            <a:pPr marL="647695" lvl="1" indent="-323848" algn="l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b="1" dirty="0">
                <a:solidFill>
                  <a:srgbClr val="403229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We hope to validate if ECG features could offer reliable predictions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endParaRPr lang="en-US" sz="2999" b="1" dirty="0">
              <a:solidFill>
                <a:srgbClr val="403229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2F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602803" y="9554178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40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44868" y="503402"/>
            <a:ext cx="17438633" cy="8842124"/>
            <a:chOff x="0" y="0"/>
            <a:chExt cx="6851469" cy="3473984"/>
          </a:xfrm>
        </p:grpSpPr>
        <p:sp>
          <p:nvSpPr>
            <p:cNvPr id="4" name="Freeform 4"/>
            <p:cNvSpPr/>
            <p:nvPr/>
          </p:nvSpPr>
          <p:spPr>
            <a:xfrm>
              <a:off x="0" y="-1270"/>
              <a:ext cx="6852739" cy="3472714"/>
            </a:xfrm>
            <a:custGeom>
              <a:avLst/>
              <a:gdLst/>
              <a:ahLst/>
              <a:cxnLst/>
              <a:rect l="l" t="t" r="r" b="b"/>
              <a:pathLst>
                <a:path w="6852739" h="3472714">
                  <a:moveTo>
                    <a:pt x="6841309" y="27940"/>
                  </a:moveTo>
                  <a:cubicBezTo>
                    <a:pt x="6832419" y="24130"/>
                    <a:pt x="6823529" y="21590"/>
                    <a:pt x="6814639" y="21590"/>
                  </a:cubicBezTo>
                  <a:cubicBezTo>
                    <a:pt x="6787969" y="20320"/>
                    <a:pt x="6687027" y="20320"/>
                    <a:pt x="6573396" y="17780"/>
                  </a:cubicBezTo>
                  <a:cubicBezTo>
                    <a:pt x="6313667" y="12700"/>
                    <a:pt x="6059349" y="6350"/>
                    <a:pt x="5799620" y="3810"/>
                  </a:cubicBezTo>
                  <a:cubicBezTo>
                    <a:pt x="5588590" y="1270"/>
                    <a:pt x="5382971" y="3810"/>
                    <a:pt x="5171941" y="2540"/>
                  </a:cubicBezTo>
                  <a:cubicBezTo>
                    <a:pt x="5079953" y="2540"/>
                    <a:pt x="4987966" y="0"/>
                    <a:pt x="4895979" y="2540"/>
                  </a:cubicBezTo>
                  <a:cubicBezTo>
                    <a:pt x="4674127" y="10160"/>
                    <a:pt x="4452275" y="11430"/>
                    <a:pt x="4225012" y="8890"/>
                  </a:cubicBezTo>
                  <a:cubicBezTo>
                    <a:pt x="4111380" y="7620"/>
                    <a:pt x="3997749" y="7620"/>
                    <a:pt x="3884117" y="7620"/>
                  </a:cubicBezTo>
                  <a:cubicBezTo>
                    <a:pt x="3678498" y="7620"/>
                    <a:pt x="3472879" y="7620"/>
                    <a:pt x="3267261" y="6350"/>
                  </a:cubicBezTo>
                  <a:cubicBezTo>
                    <a:pt x="3050820" y="5080"/>
                    <a:pt x="918876" y="2540"/>
                    <a:pt x="707846" y="1270"/>
                  </a:cubicBezTo>
                  <a:cubicBezTo>
                    <a:pt x="534693" y="0"/>
                    <a:pt x="366952" y="1270"/>
                    <a:pt x="193799" y="1270"/>
                  </a:cubicBezTo>
                  <a:cubicBezTo>
                    <a:pt x="74756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76461"/>
                    <a:pt x="16510" y="329751"/>
                    <a:pt x="17780" y="480352"/>
                  </a:cubicBezTo>
                  <a:cubicBezTo>
                    <a:pt x="19050" y="633642"/>
                    <a:pt x="17780" y="786931"/>
                    <a:pt x="16510" y="942911"/>
                  </a:cubicBezTo>
                  <a:cubicBezTo>
                    <a:pt x="15240" y="1101579"/>
                    <a:pt x="2540" y="2766254"/>
                    <a:pt x="2540" y="2924922"/>
                  </a:cubicBezTo>
                  <a:cubicBezTo>
                    <a:pt x="2540" y="3080901"/>
                    <a:pt x="1270" y="3236880"/>
                    <a:pt x="0" y="3392859"/>
                  </a:cubicBezTo>
                  <a:cubicBezTo>
                    <a:pt x="0" y="3418104"/>
                    <a:pt x="3810" y="3428264"/>
                    <a:pt x="15240" y="3433344"/>
                  </a:cubicBezTo>
                  <a:cubicBezTo>
                    <a:pt x="22860" y="3437154"/>
                    <a:pt x="31750" y="3439694"/>
                    <a:pt x="40640" y="3440964"/>
                  </a:cubicBezTo>
                  <a:cubicBezTo>
                    <a:pt x="188388" y="3446044"/>
                    <a:pt x="394007" y="3449854"/>
                    <a:pt x="599625" y="3454934"/>
                  </a:cubicBezTo>
                  <a:cubicBezTo>
                    <a:pt x="713257" y="3457474"/>
                    <a:pt x="826888" y="3462554"/>
                    <a:pt x="940520" y="3463824"/>
                  </a:cubicBezTo>
                  <a:cubicBezTo>
                    <a:pt x="1129906" y="3466364"/>
                    <a:pt x="3240205" y="3467634"/>
                    <a:pt x="3429591" y="3468904"/>
                  </a:cubicBezTo>
                  <a:cubicBezTo>
                    <a:pt x="3456646" y="3468904"/>
                    <a:pt x="3483701" y="3468904"/>
                    <a:pt x="3510756" y="3468904"/>
                  </a:cubicBezTo>
                  <a:cubicBezTo>
                    <a:pt x="3640621" y="3468904"/>
                    <a:pt x="3775897" y="3467634"/>
                    <a:pt x="3905761" y="3467634"/>
                  </a:cubicBezTo>
                  <a:cubicBezTo>
                    <a:pt x="4057270" y="3467634"/>
                    <a:pt x="4203367" y="3468904"/>
                    <a:pt x="4354876" y="3468904"/>
                  </a:cubicBezTo>
                  <a:cubicBezTo>
                    <a:pt x="4576728" y="3468904"/>
                    <a:pt x="4803991" y="3468904"/>
                    <a:pt x="5025843" y="3468904"/>
                  </a:cubicBezTo>
                  <a:cubicBezTo>
                    <a:pt x="5231462" y="3468904"/>
                    <a:pt x="5437081" y="3470174"/>
                    <a:pt x="5642700" y="3471444"/>
                  </a:cubicBezTo>
                  <a:cubicBezTo>
                    <a:pt x="5734687" y="3471444"/>
                    <a:pt x="5832086" y="3472714"/>
                    <a:pt x="5924073" y="3472714"/>
                  </a:cubicBezTo>
                  <a:cubicBezTo>
                    <a:pt x="6221680" y="3471444"/>
                    <a:pt x="6513874" y="3465094"/>
                    <a:pt x="6791779" y="3465094"/>
                  </a:cubicBezTo>
                  <a:cubicBezTo>
                    <a:pt x="6795589" y="3465094"/>
                    <a:pt x="6800669" y="3462554"/>
                    <a:pt x="6804479" y="3460014"/>
                  </a:cubicBezTo>
                  <a:cubicBezTo>
                    <a:pt x="6809559" y="3456204"/>
                    <a:pt x="6812099" y="3449854"/>
                    <a:pt x="6814639" y="3447314"/>
                  </a:cubicBezTo>
                  <a:cubicBezTo>
                    <a:pt x="6815909" y="3374034"/>
                    <a:pt x="6817179" y="3261084"/>
                    <a:pt x="6818449" y="3148133"/>
                  </a:cubicBezTo>
                  <a:cubicBezTo>
                    <a:pt x="6819719" y="2973329"/>
                    <a:pt x="6829879" y="1295208"/>
                    <a:pt x="6831149" y="1120404"/>
                  </a:cubicBezTo>
                  <a:cubicBezTo>
                    <a:pt x="6831149" y="1015521"/>
                    <a:pt x="6832419" y="910639"/>
                    <a:pt x="6833689" y="805756"/>
                  </a:cubicBezTo>
                  <a:cubicBezTo>
                    <a:pt x="6834959" y="692806"/>
                    <a:pt x="6836229" y="579856"/>
                    <a:pt x="6838769" y="466905"/>
                  </a:cubicBezTo>
                  <a:cubicBezTo>
                    <a:pt x="6840039" y="399673"/>
                    <a:pt x="6840039" y="329751"/>
                    <a:pt x="6845119" y="262519"/>
                  </a:cubicBezTo>
                  <a:cubicBezTo>
                    <a:pt x="6850199" y="181840"/>
                    <a:pt x="6852739" y="103850"/>
                    <a:pt x="6851469" y="44450"/>
                  </a:cubicBezTo>
                  <a:cubicBezTo>
                    <a:pt x="6851469" y="38100"/>
                    <a:pt x="6847659" y="30480"/>
                    <a:pt x="6841309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372474"/>
            <a:ext cx="16018930" cy="5901520"/>
            <a:chOff x="0" y="0"/>
            <a:chExt cx="21358574" cy="7868693"/>
          </a:xfrm>
        </p:grpSpPr>
        <p:sp>
          <p:nvSpPr>
            <p:cNvPr id="6" name="TextBox 6"/>
            <p:cNvSpPr txBox="1"/>
            <p:nvPr/>
          </p:nvSpPr>
          <p:spPr>
            <a:xfrm>
              <a:off x="314841" y="219075"/>
              <a:ext cx="6545236" cy="1371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171"/>
                </a:lnSpc>
              </a:pPr>
              <a:r>
                <a:rPr lang="en-US" sz="7881" b="1" spc="-78">
                  <a:solidFill>
                    <a:srgbClr val="3E4A9D"/>
                  </a:solidFill>
                  <a:latin typeface="Bogart Bold"/>
                  <a:ea typeface="Bogart Bold"/>
                  <a:cs typeface="Bogart Bold"/>
                  <a:sym typeface="Bogart Bold"/>
                </a:rPr>
                <a:t>Refences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825250"/>
              <a:ext cx="21358574" cy="60434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35"/>
                </a:lnSpc>
              </a:pPr>
              <a:r>
                <a:rPr lang="en-US" sz="3239" b="1">
                  <a:solidFill>
                    <a:srgbClr val="000000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https://www.nhs.uk/conditions/heart-attack/diagnosis/</a:t>
              </a:r>
            </a:p>
            <a:p>
              <a:pPr algn="l">
                <a:lnSpc>
                  <a:spcPts val="4535"/>
                </a:lnSpc>
              </a:pPr>
              <a:r>
                <a:rPr lang="en-US" sz="3239" b="1">
                  <a:solidFill>
                    <a:srgbClr val="000000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https://www.health.harvard.edu/heart-health/can-a-smart-watch-diagnose-a-heart-attack</a:t>
              </a:r>
            </a:p>
            <a:p>
              <a:pPr algn="l">
                <a:lnSpc>
                  <a:spcPts val="4535"/>
                </a:lnSpc>
              </a:pPr>
              <a:r>
                <a:rPr lang="en-US" sz="3239" b="1">
                  <a:solidFill>
                    <a:srgbClr val="000000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https://litfl.com/st-segment-ecg-library/</a:t>
              </a:r>
            </a:p>
            <a:p>
              <a:pPr algn="l">
                <a:lnSpc>
                  <a:spcPts val="4535"/>
                </a:lnSpc>
              </a:pPr>
              <a:r>
                <a:rPr lang="en-US" sz="3239" b="1">
                  <a:solidFill>
                    <a:srgbClr val="000000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https://www.mayoclinic.org/tests-procedures/ekg/about/pac-20384983</a:t>
              </a:r>
            </a:p>
            <a:p>
              <a:pPr algn="l">
                <a:lnSpc>
                  <a:spcPts val="4535"/>
                </a:lnSpc>
                <a:spcBef>
                  <a:spcPct val="0"/>
                </a:spcBef>
              </a:pPr>
              <a:r>
                <a:rPr lang="en-US" sz="3239" b="1">
                  <a:solidFill>
                    <a:srgbClr val="000000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https://www.kaggle.com/datasets/fedesoriano/heart-failure-prediction/data</a:t>
              </a:r>
            </a:p>
            <a:p>
              <a:pPr algn="l">
                <a:lnSpc>
                  <a:spcPts val="4535"/>
                </a:lnSpc>
                <a:spcBef>
                  <a:spcPct val="0"/>
                </a:spcBef>
              </a:pPr>
              <a:endParaRPr lang="en-US" sz="323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endParaRPr>
            </a:p>
            <a:p>
              <a:pPr algn="l">
                <a:lnSpc>
                  <a:spcPts val="4535"/>
                </a:lnSpc>
                <a:spcBef>
                  <a:spcPct val="0"/>
                </a:spcBef>
              </a:pPr>
              <a:endParaRPr lang="en-US" sz="323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14658" y="-18908"/>
            <a:ext cx="10381506" cy="10362631"/>
          </a:xfrm>
          <a:custGeom>
            <a:avLst/>
            <a:gdLst/>
            <a:ahLst/>
            <a:cxnLst/>
            <a:rect l="l" t="t" r="r" b="b"/>
            <a:pathLst>
              <a:path w="10381506" h="10362631">
                <a:moveTo>
                  <a:pt x="0" y="0"/>
                </a:moveTo>
                <a:lnTo>
                  <a:pt x="10381506" y="0"/>
                </a:lnTo>
                <a:lnTo>
                  <a:pt x="10381506" y="10362631"/>
                </a:lnTo>
                <a:lnTo>
                  <a:pt x="0" y="10362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963605" y="-53765"/>
            <a:ext cx="10381506" cy="10362631"/>
          </a:xfrm>
          <a:custGeom>
            <a:avLst/>
            <a:gdLst/>
            <a:ahLst/>
            <a:cxnLst/>
            <a:rect l="l" t="t" r="r" b="b"/>
            <a:pathLst>
              <a:path w="10381506" h="10362631">
                <a:moveTo>
                  <a:pt x="0" y="0"/>
                </a:moveTo>
                <a:lnTo>
                  <a:pt x="10381507" y="0"/>
                </a:lnTo>
                <a:lnTo>
                  <a:pt x="10381507" y="10362631"/>
                </a:lnTo>
                <a:lnTo>
                  <a:pt x="0" y="10362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602803" y="9399762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41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625866"/>
              </p:ext>
            </p:extLst>
          </p:nvPr>
        </p:nvGraphicFramePr>
        <p:xfrm>
          <a:off x="889234" y="367126"/>
          <a:ext cx="16509532" cy="9919873"/>
        </p:xfrm>
        <a:graphic>
          <a:graphicData uri="http://schemas.openxmlformats.org/drawingml/2006/table">
            <a:tbl>
              <a:tblPr/>
              <a:tblGrid>
                <a:gridCol w="2505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3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55032"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b="1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Name</a:t>
                      </a:r>
                      <a:endParaRPr lang="en-US" sz="1100"/>
                    </a:p>
                  </a:txBody>
                  <a:tcPr marL="145164" marR="145164" marT="145164" marB="145164" anchor="ctr">
                    <a:lnL w="29033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033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033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033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b="1" dirty="0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Individual Contribution</a:t>
                      </a:r>
                      <a:endParaRPr lang="en-US" sz="1100" dirty="0"/>
                    </a:p>
                  </a:txBody>
                  <a:tcPr marL="145164" marR="145164" marT="145164" marB="145164" anchor="ctr">
                    <a:lnL w="29033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033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033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033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3772"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Han Wen</a:t>
                      </a:r>
                      <a:endParaRPr lang="en-US" sz="1100"/>
                    </a:p>
                  </a:txBody>
                  <a:tcPr marL="145164" marR="145164" marT="145164" marB="145164" anchor="ctr">
                    <a:lnL w="29033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033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033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033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-Data cleaning and processing (processing missing values, unique value, remove invalid entries, check for duplicated entries, visualizing outliers)</a:t>
                      </a:r>
                      <a:endParaRPr lang="en-US" sz="1100" dirty="0"/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-EDA (Organizing statistical distribution and implement bar plot with target variable, correlation using </a:t>
                      </a:r>
                      <a:r>
                        <a:rPr lang="en-US" sz="1499" dirty="0" err="1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cramer’s</a:t>
                      </a:r>
                      <a:r>
                        <a:rPr lang="en-US" sz="1499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v and point biserial correlation)</a:t>
                      </a:r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-Logistics regression with regularization </a:t>
                      </a:r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-Organizing the overall structure of the codes, work and quality</a:t>
                      </a:r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-Brainstorming problem statements, data cleaning, processing, EDA, lesson learned, conclusion, aim, outcome</a:t>
                      </a:r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-Finding references and sources to backup our insights</a:t>
                      </a:r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-Handle slides 1-4, 39-40</a:t>
                      </a:r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-Handle weekly meetings, division of workload, ensure performance of teammates up to expectation</a:t>
                      </a:r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-Creating of script and improvising points for the other teammates (</a:t>
                      </a:r>
                      <a:r>
                        <a:rPr lang="en-US" sz="1499" dirty="0" err="1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YanChu</a:t>
                      </a:r>
                      <a:r>
                        <a:rPr lang="en-US" sz="1499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, Aviraj)</a:t>
                      </a:r>
                    </a:p>
                  </a:txBody>
                  <a:tcPr marL="145164" marR="145164" marT="145164" marB="145164" anchor="ctr">
                    <a:lnL w="29033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033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033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033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4219"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Chang Wenda</a:t>
                      </a:r>
                      <a:endParaRPr lang="en-US" sz="1100"/>
                    </a:p>
                  </a:txBody>
                  <a:tcPr marL="145164" marR="145164" marT="145164" marB="145164" anchor="ctr">
                    <a:lnL w="29033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033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033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033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EDA (Resting ECG and Fasting BF)</a:t>
                      </a:r>
                      <a:endParaRPr lang="en-US" sz="1100"/>
                    </a:p>
                    <a:p>
                      <a:pPr algn="l">
                        <a:lnSpc>
                          <a:spcPts val="196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Design ML parts and model selection</a:t>
                      </a:r>
                    </a:p>
                    <a:p>
                      <a:pPr algn="l">
                        <a:lnSpc>
                          <a:spcPts val="196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data preprocessing for ML </a:t>
                      </a:r>
                    </a:p>
                    <a:p>
                      <a:pPr algn="l">
                        <a:lnSpc>
                          <a:spcPts val="196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ML(Classification, Random forest, XG Boost, Ensembling Model)</a:t>
                      </a:r>
                    </a:p>
                    <a:p>
                      <a:pPr algn="l">
                        <a:lnSpc>
                          <a:spcPts val="196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ML evaluation </a:t>
                      </a:r>
                    </a:p>
                    <a:p>
                      <a:pPr algn="l">
                        <a:lnSpc>
                          <a:spcPts val="196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interactive pages (model demo)</a:t>
                      </a:r>
                    </a:p>
                    <a:p>
                      <a:pPr algn="l">
                        <a:lnSpc>
                          <a:spcPts val="196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ideas for something interesting</a:t>
                      </a:r>
                    </a:p>
                    <a:p>
                      <a:pPr algn="l">
                        <a:lnSpc>
                          <a:spcPts val="196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ideas for conclusion and reflection</a:t>
                      </a:r>
                    </a:p>
                    <a:p>
                      <a:pPr algn="l">
                        <a:lnSpc>
                          <a:spcPts val="196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Slides 19-36</a:t>
                      </a:r>
                    </a:p>
                  </a:txBody>
                  <a:tcPr marL="145164" marR="145164" marT="145164" marB="145164" anchor="ctr">
                    <a:lnL w="29033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033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033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033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9299"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Damian</a:t>
                      </a:r>
                      <a:endParaRPr lang="en-US" sz="1100"/>
                    </a:p>
                  </a:txBody>
                  <a:tcPr marL="145164" marR="145164" marT="145164" marB="145164" anchor="ctr">
                    <a:lnL w="29033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033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033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033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Data Cleaning (Invalid values)</a:t>
                      </a:r>
                      <a:endParaRPr lang="en-US" sz="1100" dirty="0"/>
                    </a:p>
                    <a:p>
                      <a:pPr algn="l">
                        <a:lnSpc>
                          <a:spcPts val="196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EDA (Bar plot with target variable, design slides for Correlation using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cramer’s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v and point biserial correlation, Testing categorical variables)</a:t>
                      </a:r>
                    </a:p>
                    <a:p>
                      <a:pPr algn="l">
                        <a:lnSpc>
                          <a:spcPts val="196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Slides 1-2, 11-17</a:t>
                      </a:r>
                    </a:p>
                  </a:txBody>
                  <a:tcPr marL="145164" marR="145164" marT="145164" marB="145164" anchor="ctr">
                    <a:lnL w="29033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033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033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033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1909"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Liu Yanchu</a:t>
                      </a:r>
                      <a:endParaRPr lang="en-US" sz="1100"/>
                    </a:p>
                  </a:txBody>
                  <a:tcPr marL="145164" marR="145164" marT="145164" marB="145164" anchor="ctr">
                    <a:lnL w="29033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033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033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033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EDA(ExerciseAngina and MaxHR)</a:t>
                      </a:r>
                      <a:endParaRPr lang="en-US" sz="1100"/>
                    </a:p>
                    <a:p>
                      <a:pPr algn="l">
                        <a:lnSpc>
                          <a:spcPts val="196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slides 5-10</a:t>
                      </a:r>
                    </a:p>
                  </a:txBody>
                  <a:tcPr marL="145164" marR="145164" marT="145164" marB="145164" anchor="ctr">
                    <a:lnL w="29033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033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033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033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45642"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Aviraj</a:t>
                      </a:r>
                      <a:endParaRPr lang="en-US" sz="1100"/>
                    </a:p>
                  </a:txBody>
                  <a:tcPr marL="145164" marR="145164" marT="145164" marB="145164" anchor="ctr">
                    <a:lnL w="29033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033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033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033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EDA (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Oldpeak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and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ChestPainType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),</a:t>
                      </a:r>
                      <a:endParaRPr lang="en-US" sz="1100" dirty="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Linear regression (Using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ST_Slope_encoded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and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ChestPainType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)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handle Slides 37-38</a:t>
                      </a:r>
                    </a:p>
                  </a:txBody>
                  <a:tcPr marL="145164" marR="145164" marT="145164" marB="145164" anchor="ctr">
                    <a:lnL w="29033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033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033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033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14658" y="-56723"/>
            <a:ext cx="20763012" cy="10400446"/>
            <a:chOff x="0" y="0"/>
            <a:chExt cx="27684017" cy="13867262"/>
          </a:xfrm>
        </p:grpSpPr>
        <p:sp>
          <p:nvSpPr>
            <p:cNvPr id="3" name="Freeform 3"/>
            <p:cNvSpPr/>
            <p:nvPr/>
          </p:nvSpPr>
          <p:spPr>
            <a:xfrm>
              <a:off x="0" y="50421"/>
              <a:ext cx="13842008" cy="13816841"/>
            </a:xfrm>
            <a:custGeom>
              <a:avLst/>
              <a:gdLst/>
              <a:ahLst/>
              <a:cxnLst/>
              <a:rect l="l" t="t" r="r" b="b"/>
              <a:pathLst>
                <a:path w="13842008" h="13816841">
                  <a:moveTo>
                    <a:pt x="0" y="0"/>
                  </a:moveTo>
                  <a:lnTo>
                    <a:pt x="13842008" y="0"/>
                  </a:lnTo>
                  <a:lnTo>
                    <a:pt x="13842008" y="13816841"/>
                  </a:lnTo>
                  <a:lnTo>
                    <a:pt x="0" y="1381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842008" y="0"/>
              <a:ext cx="13842008" cy="13816841"/>
            </a:xfrm>
            <a:custGeom>
              <a:avLst/>
              <a:gdLst/>
              <a:ahLst/>
              <a:cxnLst/>
              <a:rect l="l" t="t" r="r" b="b"/>
              <a:pathLst>
                <a:path w="13842008" h="13816841">
                  <a:moveTo>
                    <a:pt x="0" y="0"/>
                  </a:moveTo>
                  <a:lnTo>
                    <a:pt x="13842009" y="0"/>
                  </a:lnTo>
                  <a:lnTo>
                    <a:pt x="13842009" y="13816841"/>
                  </a:lnTo>
                  <a:lnTo>
                    <a:pt x="0" y="1381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rot="-926790">
            <a:off x="-1511868" y="1767696"/>
            <a:ext cx="4951284" cy="3582929"/>
          </a:xfrm>
          <a:custGeom>
            <a:avLst/>
            <a:gdLst/>
            <a:ahLst/>
            <a:cxnLst/>
            <a:rect l="l" t="t" r="r" b="b"/>
            <a:pathLst>
              <a:path w="4951284" h="3582929">
                <a:moveTo>
                  <a:pt x="0" y="0"/>
                </a:moveTo>
                <a:lnTo>
                  <a:pt x="4951284" y="0"/>
                </a:lnTo>
                <a:lnTo>
                  <a:pt x="4951284" y="3582929"/>
                </a:lnTo>
                <a:lnTo>
                  <a:pt x="0" y="35829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885698">
            <a:off x="13862211" y="5744975"/>
            <a:ext cx="4046173" cy="4837816"/>
          </a:xfrm>
          <a:custGeom>
            <a:avLst/>
            <a:gdLst/>
            <a:ahLst/>
            <a:cxnLst/>
            <a:rect l="l" t="t" r="r" b="b"/>
            <a:pathLst>
              <a:path w="4046173" h="4837816">
                <a:moveTo>
                  <a:pt x="0" y="0"/>
                </a:moveTo>
                <a:lnTo>
                  <a:pt x="4046173" y="0"/>
                </a:lnTo>
                <a:lnTo>
                  <a:pt x="4046173" y="4837815"/>
                </a:lnTo>
                <a:lnTo>
                  <a:pt x="0" y="48378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809845">
            <a:off x="12390212" y="7876784"/>
            <a:ext cx="1421939" cy="2313807"/>
          </a:xfrm>
          <a:custGeom>
            <a:avLst/>
            <a:gdLst/>
            <a:ahLst/>
            <a:cxnLst/>
            <a:rect l="l" t="t" r="r" b="b"/>
            <a:pathLst>
              <a:path w="1421939" h="2313807">
                <a:moveTo>
                  <a:pt x="0" y="0"/>
                </a:moveTo>
                <a:lnTo>
                  <a:pt x="1421939" y="0"/>
                </a:lnTo>
                <a:lnTo>
                  <a:pt x="1421939" y="2313807"/>
                </a:lnTo>
                <a:lnTo>
                  <a:pt x="0" y="23138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434729">
            <a:off x="349751" y="-351383"/>
            <a:ext cx="1982662" cy="1687065"/>
          </a:xfrm>
          <a:custGeom>
            <a:avLst/>
            <a:gdLst/>
            <a:ahLst/>
            <a:cxnLst/>
            <a:rect l="l" t="t" r="r" b="b"/>
            <a:pathLst>
              <a:path w="1982662" h="1687065">
                <a:moveTo>
                  <a:pt x="0" y="0"/>
                </a:moveTo>
                <a:lnTo>
                  <a:pt x="1982663" y="0"/>
                </a:lnTo>
                <a:lnTo>
                  <a:pt x="1982663" y="1687066"/>
                </a:lnTo>
                <a:lnTo>
                  <a:pt x="0" y="16870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2946191">
            <a:off x="15536132" y="2718063"/>
            <a:ext cx="1704989" cy="2220830"/>
          </a:xfrm>
          <a:custGeom>
            <a:avLst/>
            <a:gdLst/>
            <a:ahLst/>
            <a:cxnLst/>
            <a:rect l="l" t="t" r="r" b="b"/>
            <a:pathLst>
              <a:path w="1704989" h="2220830">
                <a:moveTo>
                  <a:pt x="0" y="0"/>
                </a:moveTo>
                <a:lnTo>
                  <a:pt x="1704989" y="0"/>
                </a:lnTo>
                <a:lnTo>
                  <a:pt x="1704989" y="2220830"/>
                </a:lnTo>
                <a:lnTo>
                  <a:pt x="0" y="2220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23589" b="-79771"/>
            </a:stretch>
          </a:blipFill>
        </p:spPr>
      </p:sp>
      <p:sp>
        <p:nvSpPr>
          <p:cNvPr id="10" name="Freeform 10"/>
          <p:cNvSpPr/>
          <p:nvPr/>
        </p:nvSpPr>
        <p:spPr>
          <a:xfrm rot="-3531975">
            <a:off x="17365098" y="2318026"/>
            <a:ext cx="1408645" cy="1321935"/>
          </a:xfrm>
          <a:custGeom>
            <a:avLst/>
            <a:gdLst/>
            <a:ahLst/>
            <a:cxnLst/>
            <a:rect l="l" t="t" r="r" b="b"/>
            <a:pathLst>
              <a:path w="1408645" h="1321935">
                <a:moveTo>
                  <a:pt x="0" y="0"/>
                </a:moveTo>
                <a:lnTo>
                  <a:pt x="1408644" y="0"/>
                </a:lnTo>
                <a:lnTo>
                  <a:pt x="1408644" y="1321936"/>
                </a:lnTo>
                <a:lnTo>
                  <a:pt x="0" y="13219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68858" t="-92879" r="-122806" b="-109134"/>
            </a:stretch>
          </a:blipFill>
        </p:spPr>
      </p:sp>
      <p:sp>
        <p:nvSpPr>
          <p:cNvPr id="11" name="Freeform 11"/>
          <p:cNvSpPr/>
          <p:nvPr/>
        </p:nvSpPr>
        <p:spPr>
          <a:xfrm rot="2035113">
            <a:off x="16526017" y="4482663"/>
            <a:ext cx="1875298" cy="1064306"/>
          </a:xfrm>
          <a:custGeom>
            <a:avLst/>
            <a:gdLst/>
            <a:ahLst/>
            <a:cxnLst/>
            <a:rect l="l" t="t" r="r" b="b"/>
            <a:pathLst>
              <a:path w="1875298" h="1064306">
                <a:moveTo>
                  <a:pt x="0" y="0"/>
                </a:moveTo>
                <a:lnTo>
                  <a:pt x="1875298" y="0"/>
                </a:lnTo>
                <a:lnTo>
                  <a:pt x="1875298" y="1064306"/>
                </a:lnTo>
                <a:lnTo>
                  <a:pt x="0" y="1064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5893" r="-128308" b="-275120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352779" y="9258300"/>
            <a:ext cx="1274852" cy="1469930"/>
          </a:xfrm>
          <a:custGeom>
            <a:avLst/>
            <a:gdLst/>
            <a:ahLst/>
            <a:cxnLst/>
            <a:rect l="l" t="t" r="r" b="b"/>
            <a:pathLst>
              <a:path w="1274852" h="1469930">
                <a:moveTo>
                  <a:pt x="0" y="0"/>
                </a:moveTo>
                <a:lnTo>
                  <a:pt x="1274852" y="0"/>
                </a:lnTo>
                <a:lnTo>
                  <a:pt x="1274852" y="1469930"/>
                </a:lnTo>
                <a:lnTo>
                  <a:pt x="0" y="14699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12551" t="-12414" b="-83742"/>
            </a:stretch>
          </a:blipFill>
        </p:spPr>
      </p:sp>
      <p:sp>
        <p:nvSpPr>
          <p:cNvPr id="13" name="Freeform 13"/>
          <p:cNvSpPr/>
          <p:nvPr/>
        </p:nvSpPr>
        <p:spPr>
          <a:xfrm rot="6029703">
            <a:off x="2717404" y="5262029"/>
            <a:ext cx="1622692" cy="1346362"/>
          </a:xfrm>
          <a:custGeom>
            <a:avLst/>
            <a:gdLst/>
            <a:ahLst/>
            <a:cxnLst/>
            <a:rect l="l" t="t" r="r" b="b"/>
            <a:pathLst>
              <a:path w="1622692" h="1346362">
                <a:moveTo>
                  <a:pt x="0" y="0"/>
                </a:moveTo>
                <a:lnTo>
                  <a:pt x="1622692" y="0"/>
                </a:lnTo>
                <a:lnTo>
                  <a:pt x="1622692" y="1346361"/>
                </a:lnTo>
                <a:lnTo>
                  <a:pt x="0" y="13463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73076"/>
            </a:stretch>
          </a:blipFill>
        </p:spPr>
      </p:sp>
      <p:sp>
        <p:nvSpPr>
          <p:cNvPr id="14" name="Freeform 14"/>
          <p:cNvSpPr/>
          <p:nvPr/>
        </p:nvSpPr>
        <p:spPr>
          <a:xfrm rot="-6531379" flipH="1">
            <a:off x="16079481" y="-392979"/>
            <a:ext cx="2768371" cy="2541868"/>
          </a:xfrm>
          <a:custGeom>
            <a:avLst/>
            <a:gdLst/>
            <a:ahLst/>
            <a:cxnLst/>
            <a:rect l="l" t="t" r="r" b="b"/>
            <a:pathLst>
              <a:path w="2768371" h="2541868">
                <a:moveTo>
                  <a:pt x="2768371" y="0"/>
                </a:moveTo>
                <a:lnTo>
                  <a:pt x="0" y="0"/>
                </a:lnTo>
                <a:lnTo>
                  <a:pt x="0" y="2541868"/>
                </a:lnTo>
                <a:lnTo>
                  <a:pt x="2768371" y="2541868"/>
                </a:lnTo>
                <a:lnTo>
                  <a:pt x="2768371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727857">
            <a:off x="14230461" y="-1658645"/>
            <a:ext cx="1300584" cy="5073200"/>
          </a:xfrm>
          <a:custGeom>
            <a:avLst/>
            <a:gdLst/>
            <a:ahLst/>
            <a:cxnLst/>
            <a:rect l="l" t="t" r="r" b="b"/>
            <a:pathLst>
              <a:path w="1300584" h="5073200">
                <a:moveTo>
                  <a:pt x="0" y="0"/>
                </a:moveTo>
                <a:lnTo>
                  <a:pt x="1300584" y="0"/>
                </a:lnTo>
                <a:lnTo>
                  <a:pt x="1300584" y="5073201"/>
                </a:lnTo>
                <a:lnTo>
                  <a:pt x="0" y="507320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443765">
            <a:off x="-101173" y="7320298"/>
            <a:ext cx="5380825" cy="4304660"/>
          </a:xfrm>
          <a:custGeom>
            <a:avLst/>
            <a:gdLst/>
            <a:ahLst/>
            <a:cxnLst/>
            <a:rect l="l" t="t" r="r" b="b"/>
            <a:pathLst>
              <a:path w="5380825" h="4304660">
                <a:moveTo>
                  <a:pt x="0" y="0"/>
                </a:moveTo>
                <a:lnTo>
                  <a:pt x="5380825" y="0"/>
                </a:lnTo>
                <a:lnTo>
                  <a:pt x="5380825" y="4304660"/>
                </a:lnTo>
                <a:lnTo>
                  <a:pt x="0" y="430466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2999881">
            <a:off x="-468324" y="5104997"/>
            <a:ext cx="2414067" cy="2598311"/>
          </a:xfrm>
          <a:custGeom>
            <a:avLst/>
            <a:gdLst/>
            <a:ahLst/>
            <a:cxnLst/>
            <a:rect l="l" t="t" r="r" b="b"/>
            <a:pathLst>
              <a:path w="2414067" h="2598311">
                <a:moveTo>
                  <a:pt x="0" y="0"/>
                </a:moveTo>
                <a:lnTo>
                  <a:pt x="2414067" y="0"/>
                </a:lnTo>
                <a:lnTo>
                  <a:pt x="2414067" y="2598311"/>
                </a:lnTo>
                <a:lnTo>
                  <a:pt x="0" y="259831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10730274">
            <a:off x="869978" y="-11529552"/>
            <a:ext cx="5626384" cy="13002147"/>
          </a:xfrm>
          <a:custGeom>
            <a:avLst/>
            <a:gdLst/>
            <a:ahLst/>
            <a:cxnLst/>
            <a:rect l="l" t="t" r="r" b="b"/>
            <a:pathLst>
              <a:path w="5626384" h="13002147">
                <a:moveTo>
                  <a:pt x="0" y="0"/>
                </a:moveTo>
                <a:lnTo>
                  <a:pt x="5626384" y="0"/>
                </a:lnTo>
                <a:lnTo>
                  <a:pt x="5626384" y="13002147"/>
                </a:lnTo>
                <a:lnTo>
                  <a:pt x="0" y="1300214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8672599">
            <a:off x="13344644" y="7035132"/>
            <a:ext cx="5626384" cy="13002147"/>
          </a:xfrm>
          <a:custGeom>
            <a:avLst/>
            <a:gdLst/>
            <a:ahLst/>
            <a:cxnLst/>
            <a:rect l="l" t="t" r="r" b="b"/>
            <a:pathLst>
              <a:path w="5626384" h="13002147">
                <a:moveTo>
                  <a:pt x="0" y="0"/>
                </a:moveTo>
                <a:lnTo>
                  <a:pt x="5626383" y="0"/>
                </a:lnTo>
                <a:lnTo>
                  <a:pt x="5626383" y="13002147"/>
                </a:lnTo>
                <a:lnTo>
                  <a:pt x="0" y="1300214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842625">
            <a:off x="15370375" y="-732108"/>
            <a:ext cx="1316476" cy="3287697"/>
          </a:xfrm>
          <a:custGeom>
            <a:avLst/>
            <a:gdLst/>
            <a:ahLst/>
            <a:cxnLst/>
            <a:rect l="l" t="t" r="r" b="b"/>
            <a:pathLst>
              <a:path w="1316476" h="3287697">
                <a:moveTo>
                  <a:pt x="0" y="0"/>
                </a:moveTo>
                <a:lnTo>
                  <a:pt x="1316476" y="0"/>
                </a:lnTo>
                <a:lnTo>
                  <a:pt x="1316476" y="3287697"/>
                </a:lnTo>
                <a:lnTo>
                  <a:pt x="0" y="328769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-3216" t="-112055" r="-324165" b="-183423"/>
            </a:stretch>
          </a:blipFill>
        </p:spPr>
      </p:sp>
      <p:sp>
        <p:nvSpPr>
          <p:cNvPr id="21" name="Freeform 21"/>
          <p:cNvSpPr/>
          <p:nvPr/>
        </p:nvSpPr>
        <p:spPr>
          <a:xfrm rot="-3857920">
            <a:off x="-565313" y="3747308"/>
            <a:ext cx="1316476" cy="3287697"/>
          </a:xfrm>
          <a:custGeom>
            <a:avLst/>
            <a:gdLst/>
            <a:ahLst/>
            <a:cxnLst/>
            <a:rect l="l" t="t" r="r" b="b"/>
            <a:pathLst>
              <a:path w="1316476" h="3287697">
                <a:moveTo>
                  <a:pt x="0" y="0"/>
                </a:moveTo>
                <a:lnTo>
                  <a:pt x="1316476" y="0"/>
                </a:lnTo>
                <a:lnTo>
                  <a:pt x="1316476" y="3287697"/>
                </a:lnTo>
                <a:lnTo>
                  <a:pt x="0" y="328769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-327382" t="-127893" b="-167584"/>
            </a:stretch>
          </a:blipFill>
        </p:spPr>
      </p:sp>
      <p:sp>
        <p:nvSpPr>
          <p:cNvPr id="22" name="Freeform 22"/>
          <p:cNvSpPr/>
          <p:nvPr/>
        </p:nvSpPr>
        <p:spPr>
          <a:xfrm rot="-832289">
            <a:off x="14001237" y="4424110"/>
            <a:ext cx="1386924" cy="1301551"/>
          </a:xfrm>
          <a:custGeom>
            <a:avLst/>
            <a:gdLst/>
            <a:ahLst/>
            <a:cxnLst/>
            <a:rect l="l" t="t" r="r" b="b"/>
            <a:pathLst>
              <a:path w="1386924" h="1301551">
                <a:moveTo>
                  <a:pt x="0" y="0"/>
                </a:moveTo>
                <a:lnTo>
                  <a:pt x="1386923" y="0"/>
                </a:lnTo>
                <a:lnTo>
                  <a:pt x="1386923" y="1301551"/>
                </a:lnTo>
                <a:lnTo>
                  <a:pt x="0" y="13015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68858" t="-92879" r="-122806" b="-109134"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7602803" y="9554178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5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4502821" y="2701264"/>
            <a:ext cx="9362620" cy="4747244"/>
            <a:chOff x="0" y="0"/>
            <a:chExt cx="6851469" cy="3473984"/>
          </a:xfrm>
        </p:grpSpPr>
        <p:sp>
          <p:nvSpPr>
            <p:cNvPr id="25" name="Freeform 25"/>
            <p:cNvSpPr/>
            <p:nvPr/>
          </p:nvSpPr>
          <p:spPr>
            <a:xfrm>
              <a:off x="0" y="-1270"/>
              <a:ext cx="6852739" cy="3472714"/>
            </a:xfrm>
            <a:custGeom>
              <a:avLst/>
              <a:gdLst/>
              <a:ahLst/>
              <a:cxnLst/>
              <a:rect l="l" t="t" r="r" b="b"/>
              <a:pathLst>
                <a:path w="6852739" h="3472714">
                  <a:moveTo>
                    <a:pt x="6841309" y="27940"/>
                  </a:moveTo>
                  <a:cubicBezTo>
                    <a:pt x="6832419" y="24130"/>
                    <a:pt x="6823529" y="21590"/>
                    <a:pt x="6814639" y="21590"/>
                  </a:cubicBezTo>
                  <a:cubicBezTo>
                    <a:pt x="6787969" y="20320"/>
                    <a:pt x="6687027" y="20320"/>
                    <a:pt x="6573396" y="17780"/>
                  </a:cubicBezTo>
                  <a:cubicBezTo>
                    <a:pt x="6313667" y="12700"/>
                    <a:pt x="6059349" y="6350"/>
                    <a:pt x="5799620" y="3810"/>
                  </a:cubicBezTo>
                  <a:cubicBezTo>
                    <a:pt x="5588590" y="1270"/>
                    <a:pt x="5382971" y="3810"/>
                    <a:pt x="5171941" y="2540"/>
                  </a:cubicBezTo>
                  <a:cubicBezTo>
                    <a:pt x="5079953" y="2540"/>
                    <a:pt x="4987966" y="0"/>
                    <a:pt x="4895979" y="2540"/>
                  </a:cubicBezTo>
                  <a:cubicBezTo>
                    <a:pt x="4674127" y="10160"/>
                    <a:pt x="4452275" y="11430"/>
                    <a:pt x="4225012" y="8890"/>
                  </a:cubicBezTo>
                  <a:cubicBezTo>
                    <a:pt x="4111380" y="7620"/>
                    <a:pt x="3997749" y="7620"/>
                    <a:pt x="3884117" y="7620"/>
                  </a:cubicBezTo>
                  <a:cubicBezTo>
                    <a:pt x="3678498" y="7620"/>
                    <a:pt x="3472879" y="7620"/>
                    <a:pt x="3267261" y="6350"/>
                  </a:cubicBezTo>
                  <a:cubicBezTo>
                    <a:pt x="3050820" y="5080"/>
                    <a:pt x="918876" y="2540"/>
                    <a:pt x="707846" y="1270"/>
                  </a:cubicBezTo>
                  <a:cubicBezTo>
                    <a:pt x="534693" y="0"/>
                    <a:pt x="366952" y="1270"/>
                    <a:pt x="193799" y="1270"/>
                  </a:cubicBezTo>
                  <a:cubicBezTo>
                    <a:pt x="74756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76461"/>
                    <a:pt x="16510" y="329751"/>
                    <a:pt x="17780" y="480352"/>
                  </a:cubicBezTo>
                  <a:cubicBezTo>
                    <a:pt x="19050" y="633642"/>
                    <a:pt x="17780" y="786931"/>
                    <a:pt x="16510" y="942911"/>
                  </a:cubicBezTo>
                  <a:cubicBezTo>
                    <a:pt x="15240" y="1101579"/>
                    <a:pt x="2540" y="2766254"/>
                    <a:pt x="2540" y="2924922"/>
                  </a:cubicBezTo>
                  <a:cubicBezTo>
                    <a:pt x="2540" y="3080901"/>
                    <a:pt x="1270" y="3236880"/>
                    <a:pt x="0" y="3392859"/>
                  </a:cubicBezTo>
                  <a:cubicBezTo>
                    <a:pt x="0" y="3418104"/>
                    <a:pt x="3810" y="3428264"/>
                    <a:pt x="15240" y="3433344"/>
                  </a:cubicBezTo>
                  <a:cubicBezTo>
                    <a:pt x="22860" y="3437154"/>
                    <a:pt x="31750" y="3439694"/>
                    <a:pt x="40640" y="3440964"/>
                  </a:cubicBezTo>
                  <a:cubicBezTo>
                    <a:pt x="188388" y="3446044"/>
                    <a:pt x="394007" y="3449854"/>
                    <a:pt x="599625" y="3454934"/>
                  </a:cubicBezTo>
                  <a:cubicBezTo>
                    <a:pt x="713257" y="3457474"/>
                    <a:pt x="826888" y="3462554"/>
                    <a:pt x="940520" y="3463824"/>
                  </a:cubicBezTo>
                  <a:cubicBezTo>
                    <a:pt x="1129906" y="3466364"/>
                    <a:pt x="3240205" y="3467634"/>
                    <a:pt x="3429591" y="3468904"/>
                  </a:cubicBezTo>
                  <a:cubicBezTo>
                    <a:pt x="3456646" y="3468904"/>
                    <a:pt x="3483701" y="3468904"/>
                    <a:pt x="3510756" y="3468904"/>
                  </a:cubicBezTo>
                  <a:cubicBezTo>
                    <a:pt x="3640621" y="3468904"/>
                    <a:pt x="3775897" y="3467634"/>
                    <a:pt x="3905761" y="3467634"/>
                  </a:cubicBezTo>
                  <a:cubicBezTo>
                    <a:pt x="4057270" y="3467634"/>
                    <a:pt x="4203367" y="3468904"/>
                    <a:pt x="4354876" y="3468904"/>
                  </a:cubicBezTo>
                  <a:cubicBezTo>
                    <a:pt x="4576728" y="3468904"/>
                    <a:pt x="4803991" y="3468904"/>
                    <a:pt x="5025843" y="3468904"/>
                  </a:cubicBezTo>
                  <a:cubicBezTo>
                    <a:pt x="5231462" y="3468904"/>
                    <a:pt x="5437081" y="3470174"/>
                    <a:pt x="5642700" y="3471444"/>
                  </a:cubicBezTo>
                  <a:cubicBezTo>
                    <a:pt x="5734687" y="3471444"/>
                    <a:pt x="5832086" y="3472714"/>
                    <a:pt x="5924073" y="3472714"/>
                  </a:cubicBezTo>
                  <a:cubicBezTo>
                    <a:pt x="6221680" y="3471444"/>
                    <a:pt x="6513874" y="3465094"/>
                    <a:pt x="6791779" y="3465094"/>
                  </a:cubicBezTo>
                  <a:cubicBezTo>
                    <a:pt x="6795589" y="3465094"/>
                    <a:pt x="6800669" y="3462554"/>
                    <a:pt x="6804479" y="3460014"/>
                  </a:cubicBezTo>
                  <a:cubicBezTo>
                    <a:pt x="6809559" y="3456204"/>
                    <a:pt x="6812099" y="3449854"/>
                    <a:pt x="6814639" y="3447314"/>
                  </a:cubicBezTo>
                  <a:cubicBezTo>
                    <a:pt x="6815909" y="3374034"/>
                    <a:pt x="6817179" y="3261084"/>
                    <a:pt x="6818449" y="3148133"/>
                  </a:cubicBezTo>
                  <a:cubicBezTo>
                    <a:pt x="6819719" y="2973329"/>
                    <a:pt x="6829879" y="1295208"/>
                    <a:pt x="6831149" y="1120404"/>
                  </a:cubicBezTo>
                  <a:cubicBezTo>
                    <a:pt x="6831149" y="1015521"/>
                    <a:pt x="6832419" y="910639"/>
                    <a:pt x="6833689" y="805756"/>
                  </a:cubicBezTo>
                  <a:cubicBezTo>
                    <a:pt x="6834959" y="692806"/>
                    <a:pt x="6836229" y="579856"/>
                    <a:pt x="6838769" y="466905"/>
                  </a:cubicBezTo>
                  <a:cubicBezTo>
                    <a:pt x="6840039" y="399673"/>
                    <a:pt x="6840039" y="329751"/>
                    <a:pt x="6845119" y="262519"/>
                  </a:cubicBezTo>
                  <a:cubicBezTo>
                    <a:pt x="6850199" y="181840"/>
                    <a:pt x="6852739" y="103850"/>
                    <a:pt x="6851469" y="44450"/>
                  </a:cubicBezTo>
                  <a:cubicBezTo>
                    <a:pt x="6851469" y="38100"/>
                    <a:pt x="6847659" y="30480"/>
                    <a:pt x="6841309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5386156" y="3996689"/>
            <a:ext cx="7612509" cy="2131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99"/>
              </a:lnSpc>
            </a:pPr>
            <a:r>
              <a:rPr lang="en-US" sz="5799" b="1">
                <a:solidFill>
                  <a:srgbClr val="555555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DATA PREPARATION &amp; CLEANING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3522" y="458858"/>
            <a:ext cx="16900956" cy="8988528"/>
            <a:chOff x="0" y="0"/>
            <a:chExt cx="6851469" cy="3643854"/>
          </a:xfrm>
        </p:grpSpPr>
        <p:sp>
          <p:nvSpPr>
            <p:cNvPr id="3" name="Freeform 3"/>
            <p:cNvSpPr/>
            <p:nvPr/>
          </p:nvSpPr>
          <p:spPr>
            <a:xfrm>
              <a:off x="0" y="-1270"/>
              <a:ext cx="6852739" cy="3642584"/>
            </a:xfrm>
            <a:custGeom>
              <a:avLst/>
              <a:gdLst/>
              <a:ahLst/>
              <a:cxnLst/>
              <a:rect l="l" t="t" r="r" b="b"/>
              <a:pathLst>
                <a:path w="6852739" h="3642584">
                  <a:moveTo>
                    <a:pt x="6841309" y="27940"/>
                  </a:moveTo>
                  <a:cubicBezTo>
                    <a:pt x="6832419" y="24130"/>
                    <a:pt x="6823529" y="21590"/>
                    <a:pt x="6814639" y="21590"/>
                  </a:cubicBezTo>
                  <a:cubicBezTo>
                    <a:pt x="6787969" y="20320"/>
                    <a:pt x="6687027" y="20320"/>
                    <a:pt x="6573396" y="17780"/>
                  </a:cubicBezTo>
                  <a:cubicBezTo>
                    <a:pt x="6313667" y="12700"/>
                    <a:pt x="6059349" y="6350"/>
                    <a:pt x="5799620" y="3810"/>
                  </a:cubicBezTo>
                  <a:cubicBezTo>
                    <a:pt x="5588590" y="1270"/>
                    <a:pt x="5382971" y="3810"/>
                    <a:pt x="5171941" y="2540"/>
                  </a:cubicBezTo>
                  <a:cubicBezTo>
                    <a:pt x="5079953" y="2540"/>
                    <a:pt x="4987966" y="0"/>
                    <a:pt x="4895979" y="2540"/>
                  </a:cubicBezTo>
                  <a:cubicBezTo>
                    <a:pt x="4674127" y="10160"/>
                    <a:pt x="4452275" y="11430"/>
                    <a:pt x="4225012" y="8890"/>
                  </a:cubicBezTo>
                  <a:cubicBezTo>
                    <a:pt x="4111380" y="7620"/>
                    <a:pt x="3997749" y="7620"/>
                    <a:pt x="3884117" y="7620"/>
                  </a:cubicBezTo>
                  <a:cubicBezTo>
                    <a:pt x="3678498" y="7620"/>
                    <a:pt x="3472879" y="7620"/>
                    <a:pt x="3267261" y="6350"/>
                  </a:cubicBezTo>
                  <a:cubicBezTo>
                    <a:pt x="3050820" y="5080"/>
                    <a:pt x="918876" y="2540"/>
                    <a:pt x="707846" y="1270"/>
                  </a:cubicBezTo>
                  <a:cubicBezTo>
                    <a:pt x="534693" y="0"/>
                    <a:pt x="366952" y="1270"/>
                    <a:pt x="193799" y="1270"/>
                  </a:cubicBezTo>
                  <a:cubicBezTo>
                    <a:pt x="74756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2079"/>
                    <a:pt x="16510" y="343156"/>
                    <a:pt x="17780" y="501408"/>
                  </a:cubicBezTo>
                  <a:cubicBezTo>
                    <a:pt x="19050" y="662486"/>
                    <a:pt x="17780" y="823564"/>
                    <a:pt x="16510" y="987468"/>
                  </a:cubicBezTo>
                  <a:cubicBezTo>
                    <a:pt x="15240" y="1154198"/>
                    <a:pt x="2540" y="2903448"/>
                    <a:pt x="2540" y="3070177"/>
                  </a:cubicBezTo>
                  <a:cubicBezTo>
                    <a:pt x="2540" y="3234081"/>
                    <a:pt x="1270" y="3397985"/>
                    <a:pt x="0" y="3561889"/>
                  </a:cubicBezTo>
                  <a:cubicBezTo>
                    <a:pt x="0" y="3587974"/>
                    <a:pt x="3810" y="3598134"/>
                    <a:pt x="15240" y="3603214"/>
                  </a:cubicBezTo>
                  <a:cubicBezTo>
                    <a:pt x="22860" y="3607024"/>
                    <a:pt x="31750" y="3609564"/>
                    <a:pt x="40640" y="3610834"/>
                  </a:cubicBezTo>
                  <a:cubicBezTo>
                    <a:pt x="188388" y="3615914"/>
                    <a:pt x="394007" y="3619724"/>
                    <a:pt x="599625" y="3624804"/>
                  </a:cubicBezTo>
                  <a:cubicBezTo>
                    <a:pt x="713257" y="3627344"/>
                    <a:pt x="826888" y="3632424"/>
                    <a:pt x="940520" y="3633694"/>
                  </a:cubicBezTo>
                  <a:cubicBezTo>
                    <a:pt x="1129906" y="3636234"/>
                    <a:pt x="3240205" y="3637504"/>
                    <a:pt x="3429591" y="3638774"/>
                  </a:cubicBezTo>
                  <a:cubicBezTo>
                    <a:pt x="3456646" y="3638774"/>
                    <a:pt x="3483701" y="3638774"/>
                    <a:pt x="3510756" y="3638774"/>
                  </a:cubicBezTo>
                  <a:cubicBezTo>
                    <a:pt x="3640621" y="3638774"/>
                    <a:pt x="3775897" y="3637504"/>
                    <a:pt x="3905761" y="3637504"/>
                  </a:cubicBezTo>
                  <a:cubicBezTo>
                    <a:pt x="4057270" y="3637504"/>
                    <a:pt x="4203367" y="3638774"/>
                    <a:pt x="4354876" y="3638774"/>
                  </a:cubicBezTo>
                  <a:cubicBezTo>
                    <a:pt x="4576728" y="3638774"/>
                    <a:pt x="4803991" y="3638774"/>
                    <a:pt x="5025843" y="3638774"/>
                  </a:cubicBezTo>
                  <a:cubicBezTo>
                    <a:pt x="5231462" y="3638774"/>
                    <a:pt x="5437081" y="3640044"/>
                    <a:pt x="5642700" y="3641314"/>
                  </a:cubicBezTo>
                  <a:cubicBezTo>
                    <a:pt x="5734687" y="3641314"/>
                    <a:pt x="5832086" y="3642584"/>
                    <a:pt x="5924073" y="3642584"/>
                  </a:cubicBezTo>
                  <a:cubicBezTo>
                    <a:pt x="6221680" y="3641314"/>
                    <a:pt x="6513874" y="3634964"/>
                    <a:pt x="6791779" y="3634964"/>
                  </a:cubicBezTo>
                  <a:cubicBezTo>
                    <a:pt x="6795589" y="3634964"/>
                    <a:pt x="6800669" y="3632424"/>
                    <a:pt x="6804479" y="3629884"/>
                  </a:cubicBezTo>
                  <a:cubicBezTo>
                    <a:pt x="6809559" y="3626074"/>
                    <a:pt x="6812099" y="3619724"/>
                    <a:pt x="6814639" y="3617184"/>
                  </a:cubicBezTo>
                  <a:cubicBezTo>
                    <a:pt x="6815909" y="3542107"/>
                    <a:pt x="6817179" y="3423418"/>
                    <a:pt x="6818449" y="3304729"/>
                  </a:cubicBezTo>
                  <a:cubicBezTo>
                    <a:pt x="6819719" y="3121044"/>
                    <a:pt x="6829879" y="1357665"/>
                    <a:pt x="6831149" y="1173979"/>
                  </a:cubicBezTo>
                  <a:cubicBezTo>
                    <a:pt x="6831149" y="1063768"/>
                    <a:pt x="6832419" y="953557"/>
                    <a:pt x="6833689" y="843346"/>
                  </a:cubicBezTo>
                  <a:cubicBezTo>
                    <a:pt x="6834959" y="724657"/>
                    <a:pt x="6836229" y="605968"/>
                    <a:pt x="6838769" y="487279"/>
                  </a:cubicBezTo>
                  <a:cubicBezTo>
                    <a:pt x="6840039" y="416630"/>
                    <a:pt x="6840039" y="343156"/>
                    <a:pt x="6845119" y="272508"/>
                  </a:cubicBezTo>
                  <a:cubicBezTo>
                    <a:pt x="6850199" y="187730"/>
                    <a:pt x="6852739" y="105778"/>
                    <a:pt x="6851469" y="44450"/>
                  </a:cubicBezTo>
                  <a:cubicBezTo>
                    <a:pt x="6851469" y="38100"/>
                    <a:pt x="6847659" y="30480"/>
                    <a:pt x="6841309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8507871" y="5580105"/>
            <a:ext cx="1272257" cy="454832"/>
          </a:xfrm>
          <a:custGeom>
            <a:avLst/>
            <a:gdLst/>
            <a:ahLst/>
            <a:cxnLst/>
            <a:rect l="l" t="t" r="r" b="b"/>
            <a:pathLst>
              <a:path w="1272257" h="454832">
                <a:moveTo>
                  <a:pt x="0" y="0"/>
                </a:moveTo>
                <a:lnTo>
                  <a:pt x="1272258" y="0"/>
                </a:lnTo>
                <a:lnTo>
                  <a:pt x="1272258" y="454832"/>
                </a:lnTo>
                <a:lnTo>
                  <a:pt x="0" y="454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729055" y="3100080"/>
            <a:ext cx="6530245" cy="5767588"/>
          </a:xfrm>
          <a:custGeom>
            <a:avLst/>
            <a:gdLst/>
            <a:ahLst/>
            <a:cxnLst/>
            <a:rect l="l" t="t" r="r" b="b"/>
            <a:pathLst>
              <a:path w="6530245" h="5767588">
                <a:moveTo>
                  <a:pt x="0" y="0"/>
                </a:moveTo>
                <a:lnTo>
                  <a:pt x="6530245" y="0"/>
                </a:lnTo>
                <a:lnTo>
                  <a:pt x="6530245" y="5767589"/>
                </a:lnTo>
                <a:lnTo>
                  <a:pt x="0" y="57675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21644" y="3100080"/>
            <a:ext cx="6174371" cy="5767588"/>
          </a:xfrm>
          <a:custGeom>
            <a:avLst/>
            <a:gdLst/>
            <a:ahLst/>
            <a:cxnLst/>
            <a:rect l="l" t="t" r="r" b="b"/>
            <a:pathLst>
              <a:path w="6174371" h="5767588">
                <a:moveTo>
                  <a:pt x="0" y="0"/>
                </a:moveTo>
                <a:lnTo>
                  <a:pt x="6174370" y="0"/>
                </a:lnTo>
                <a:lnTo>
                  <a:pt x="6174370" y="5767589"/>
                </a:lnTo>
                <a:lnTo>
                  <a:pt x="0" y="57675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1026281" y="744600"/>
            <a:ext cx="20340563" cy="1366217"/>
            <a:chOff x="0" y="0"/>
            <a:chExt cx="27120750" cy="1821623"/>
          </a:xfrm>
        </p:grpSpPr>
        <p:sp>
          <p:nvSpPr>
            <p:cNvPr id="8" name="TextBox 8"/>
            <p:cNvSpPr txBox="1"/>
            <p:nvPr/>
          </p:nvSpPr>
          <p:spPr>
            <a:xfrm>
              <a:off x="0" y="1196148"/>
              <a:ext cx="27120750" cy="625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99"/>
                </a:lnSpc>
              </a:pPr>
              <a:endParaRPr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4250266" y="104775"/>
              <a:ext cx="17745447" cy="1114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000"/>
                </a:lnSpc>
              </a:pPr>
              <a:r>
                <a:rPr lang="en-US" sz="6000" b="1" spc="-60">
                  <a:solidFill>
                    <a:srgbClr val="A2272C"/>
                  </a:solidFill>
                  <a:latin typeface="Bogart Bold"/>
                  <a:ea typeface="Bogart Bold"/>
                  <a:cs typeface="Bogart Bold"/>
                  <a:sym typeface="Bogart Bold"/>
                </a:rPr>
                <a:t>Initial Preparation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602803" y="9399762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555555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21644" y="2053667"/>
            <a:ext cx="15153680" cy="1552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check the data type of the variables and convert objects into categorical data</a:t>
            </a:r>
          </a:p>
          <a:p>
            <a:pPr algn="l">
              <a:lnSpc>
                <a:spcPts val="4199"/>
              </a:lnSpc>
            </a:pPr>
            <a:endParaRPr lang="en-US" sz="2999" b="1">
              <a:solidFill>
                <a:srgbClr val="000000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  <a:p>
            <a:pPr algn="l">
              <a:lnSpc>
                <a:spcPts val="4199"/>
              </a:lnSpc>
              <a:spcBef>
                <a:spcPct val="0"/>
              </a:spcBef>
            </a:pPr>
            <a:endParaRPr lang="en-US" sz="2999" b="1">
              <a:solidFill>
                <a:srgbClr val="000000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3522" y="458858"/>
            <a:ext cx="16900956" cy="8988528"/>
            <a:chOff x="0" y="0"/>
            <a:chExt cx="6851469" cy="3643854"/>
          </a:xfrm>
        </p:grpSpPr>
        <p:sp>
          <p:nvSpPr>
            <p:cNvPr id="3" name="Freeform 3"/>
            <p:cNvSpPr/>
            <p:nvPr/>
          </p:nvSpPr>
          <p:spPr>
            <a:xfrm>
              <a:off x="0" y="-1270"/>
              <a:ext cx="6852739" cy="3642584"/>
            </a:xfrm>
            <a:custGeom>
              <a:avLst/>
              <a:gdLst/>
              <a:ahLst/>
              <a:cxnLst/>
              <a:rect l="l" t="t" r="r" b="b"/>
              <a:pathLst>
                <a:path w="6852739" h="3642584">
                  <a:moveTo>
                    <a:pt x="6841309" y="27940"/>
                  </a:moveTo>
                  <a:cubicBezTo>
                    <a:pt x="6832419" y="24130"/>
                    <a:pt x="6823529" y="21590"/>
                    <a:pt x="6814639" y="21590"/>
                  </a:cubicBezTo>
                  <a:cubicBezTo>
                    <a:pt x="6787969" y="20320"/>
                    <a:pt x="6687027" y="20320"/>
                    <a:pt x="6573396" y="17780"/>
                  </a:cubicBezTo>
                  <a:cubicBezTo>
                    <a:pt x="6313667" y="12700"/>
                    <a:pt x="6059349" y="6350"/>
                    <a:pt x="5799620" y="3810"/>
                  </a:cubicBezTo>
                  <a:cubicBezTo>
                    <a:pt x="5588590" y="1270"/>
                    <a:pt x="5382971" y="3810"/>
                    <a:pt x="5171941" y="2540"/>
                  </a:cubicBezTo>
                  <a:cubicBezTo>
                    <a:pt x="5079953" y="2540"/>
                    <a:pt x="4987966" y="0"/>
                    <a:pt x="4895979" y="2540"/>
                  </a:cubicBezTo>
                  <a:cubicBezTo>
                    <a:pt x="4674127" y="10160"/>
                    <a:pt x="4452275" y="11430"/>
                    <a:pt x="4225012" y="8890"/>
                  </a:cubicBezTo>
                  <a:cubicBezTo>
                    <a:pt x="4111380" y="7620"/>
                    <a:pt x="3997749" y="7620"/>
                    <a:pt x="3884117" y="7620"/>
                  </a:cubicBezTo>
                  <a:cubicBezTo>
                    <a:pt x="3678498" y="7620"/>
                    <a:pt x="3472879" y="7620"/>
                    <a:pt x="3267261" y="6350"/>
                  </a:cubicBezTo>
                  <a:cubicBezTo>
                    <a:pt x="3050820" y="5080"/>
                    <a:pt x="918876" y="2540"/>
                    <a:pt x="707846" y="1270"/>
                  </a:cubicBezTo>
                  <a:cubicBezTo>
                    <a:pt x="534693" y="0"/>
                    <a:pt x="366952" y="1270"/>
                    <a:pt x="193799" y="1270"/>
                  </a:cubicBezTo>
                  <a:cubicBezTo>
                    <a:pt x="74756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2079"/>
                    <a:pt x="16510" y="343156"/>
                    <a:pt x="17780" y="501408"/>
                  </a:cubicBezTo>
                  <a:cubicBezTo>
                    <a:pt x="19050" y="662486"/>
                    <a:pt x="17780" y="823564"/>
                    <a:pt x="16510" y="987468"/>
                  </a:cubicBezTo>
                  <a:cubicBezTo>
                    <a:pt x="15240" y="1154198"/>
                    <a:pt x="2540" y="2903448"/>
                    <a:pt x="2540" y="3070177"/>
                  </a:cubicBezTo>
                  <a:cubicBezTo>
                    <a:pt x="2540" y="3234081"/>
                    <a:pt x="1270" y="3397985"/>
                    <a:pt x="0" y="3561889"/>
                  </a:cubicBezTo>
                  <a:cubicBezTo>
                    <a:pt x="0" y="3587974"/>
                    <a:pt x="3810" y="3598134"/>
                    <a:pt x="15240" y="3603214"/>
                  </a:cubicBezTo>
                  <a:cubicBezTo>
                    <a:pt x="22860" y="3607024"/>
                    <a:pt x="31750" y="3609564"/>
                    <a:pt x="40640" y="3610834"/>
                  </a:cubicBezTo>
                  <a:cubicBezTo>
                    <a:pt x="188388" y="3615914"/>
                    <a:pt x="394007" y="3619724"/>
                    <a:pt x="599625" y="3624804"/>
                  </a:cubicBezTo>
                  <a:cubicBezTo>
                    <a:pt x="713257" y="3627344"/>
                    <a:pt x="826888" y="3632424"/>
                    <a:pt x="940520" y="3633694"/>
                  </a:cubicBezTo>
                  <a:cubicBezTo>
                    <a:pt x="1129906" y="3636234"/>
                    <a:pt x="3240205" y="3637504"/>
                    <a:pt x="3429591" y="3638774"/>
                  </a:cubicBezTo>
                  <a:cubicBezTo>
                    <a:pt x="3456646" y="3638774"/>
                    <a:pt x="3483701" y="3638774"/>
                    <a:pt x="3510756" y="3638774"/>
                  </a:cubicBezTo>
                  <a:cubicBezTo>
                    <a:pt x="3640621" y="3638774"/>
                    <a:pt x="3775897" y="3637504"/>
                    <a:pt x="3905761" y="3637504"/>
                  </a:cubicBezTo>
                  <a:cubicBezTo>
                    <a:pt x="4057270" y="3637504"/>
                    <a:pt x="4203367" y="3638774"/>
                    <a:pt x="4354876" y="3638774"/>
                  </a:cubicBezTo>
                  <a:cubicBezTo>
                    <a:pt x="4576728" y="3638774"/>
                    <a:pt x="4803991" y="3638774"/>
                    <a:pt x="5025843" y="3638774"/>
                  </a:cubicBezTo>
                  <a:cubicBezTo>
                    <a:pt x="5231462" y="3638774"/>
                    <a:pt x="5437081" y="3640044"/>
                    <a:pt x="5642700" y="3641314"/>
                  </a:cubicBezTo>
                  <a:cubicBezTo>
                    <a:pt x="5734687" y="3641314"/>
                    <a:pt x="5832086" y="3642584"/>
                    <a:pt x="5924073" y="3642584"/>
                  </a:cubicBezTo>
                  <a:cubicBezTo>
                    <a:pt x="6221680" y="3641314"/>
                    <a:pt x="6513874" y="3634964"/>
                    <a:pt x="6791779" y="3634964"/>
                  </a:cubicBezTo>
                  <a:cubicBezTo>
                    <a:pt x="6795589" y="3634964"/>
                    <a:pt x="6800669" y="3632424"/>
                    <a:pt x="6804479" y="3629884"/>
                  </a:cubicBezTo>
                  <a:cubicBezTo>
                    <a:pt x="6809559" y="3626074"/>
                    <a:pt x="6812099" y="3619724"/>
                    <a:pt x="6814639" y="3617184"/>
                  </a:cubicBezTo>
                  <a:cubicBezTo>
                    <a:pt x="6815909" y="3542107"/>
                    <a:pt x="6817179" y="3423418"/>
                    <a:pt x="6818449" y="3304729"/>
                  </a:cubicBezTo>
                  <a:cubicBezTo>
                    <a:pt x="6819719" y="3121044"/>
                    <a:pt x="6829879" y="1357665"/>
                    <a:pt x="6831149" y="1173979"/>
                  </a:cubicBezTo>
                  <a:cubicBezTo>
                    <a:pt x="6831149" y="1063768"/>
                    <a:pt x="6832419" y="953557"/>
                    <a:pt x="6833689" y="843346"/>
                  </a:cubicBezTo>
                  <a:cubicBezTo>
                    <a:pt x="6834959" y="724657"/>
                    <a:pt x="6836229" y="605968"/>
                    <a:pt x="6838769" y="487279"/>
                  </a:cubicBezTo>
                  <a:cubicBezTo>
                    <a:pt x="6840039" y="416630"/>
                    <a:pt x="6840039" y="343156"/>
                    <a:pt x="6845119" y="272508"/>
                  </a:cubicBezTo>
                  <a:cubicBezTo>
                    <a:pt x="6850199" y="187730"/>
                    <a:pt x="6852739" y="105778"/>
                    <a:pt x="6851469" y="44450"/>
                  </a:cubicBezTo>
                  <a:cubicBezTo>
                    <a:pt x="6851469" y="38100"/>
                    <a:pt x="6847659" y="30480"/>
                    <a:pt x="6841309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4318897" y="2571246"/>
            <a:ext cx="9650206" cy="6876141"/>
          </a:xfrm>
          <a:custGeom>
            <a:avLst/>
            <a:gdLst/>
            <a:ahLst/>
            <a:cxnLst/>
            <a:rect l="l" t="t" r="r" b="b"/>
            <a:pathLst>
              <a:path w="9650206" h="6876141">
                <a:moveTo>
                  <a:pt x="0" y="0"/>
                </a:moveTo>
                <a:lnTo>
                  <a:pt x="9650206" y="0"/>
                </a:lnTo>
                <a:lnTo>
                  <a:pt x="9650206" y="6876141"/>
                </a:lnTo>
                <a:lnTo>
                  <a:pt x="0" y="68761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1026281" y="744600"/>
            <a:ext cx="20340563" cy="1366217"/>
            <a:chOff x="0" y="0"/>
            <a:chExt cx="27120750" cy="1821623"/>
          </a:xfrm>
        </p:grpSpPr>
        <p:sp>
          <p:nvSpPr>
            <p:cNvPr id="6" name="TextBox 6"/>
            <p:cNvSpPr txBox="1"/>
            <p:nvPr/>
          </p:nvSpPr>
          <p:spPr>
            <a:xfrm>
              <a:off x="0" y="1196148"/>
              <a:ext cx="27120750" cy="625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99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250266" y="104775"/>
              <a:ext cx="17745447" cy="1114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000"/>
                </a:lnSpc>
              </a:pPr>
              <a:r>
                <a:rPr lang="en-US" sz="6000" b="1" spc="-60">
                  <a:solidFill>
                    <a:srgbClr val="A2272C"/>
                  </a:solidFill>
                  <a:latin typeface="Bogart Bold"/>
                  <a:ea typeface="Bogart Bold"/>
                  <a:cs typeface="Bogart Bold"/>
                  <a:sym typeface="Bogart Bold"/>
                </a:rPr>
                <a:t>Data Cleaning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602803" y="9399762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555555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05450" y="1844152"/>
            <a:ext cx="9118402" cy="1028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Checking of missing values from the variables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  <a:endParaRPr lang="en-US" sz="2999" b="1">
              <a:solidFill>
                <a:srgbClr val="000000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3522" y="458858"/>
            <a:ext cx="16900956" cy="8988528"/>
            <a:chOff x="0" y="0"/>
            <a:chExt cx="6851469" cy="3643854"/>
          </a:xfrm>
        </p:grpSpPr>
        <p:sp>
          <p:nvSpPr>
            <p:cNvPr id="3" name="Freeform 3"/>
            <p:cNvSpPr/>
            <p:nvPr/>
          </p:nvSpPr>
          <p:spPr>
            <a:xfrm>
              <a:off x="0" y="-1270"/>
              <a:ext cx="6852739" cy="3642584"/>
            </a:xfrm>
            <a:custGeom>
              <a:avLst/>
              <a:gdLst/>
              <a:ahLst/>
              <a:cxnLst/>
              <a:rect l="l" t="t" r="r" b="b"/>
              <a:pathLst>
                <a:path w="6852739" h="3642584">
                  <a:moveTo>
                    <a:pt x="6841309" y="27940"/>
                  </a:moveTo>
                  <a:cubicBezTo>
                    <a:pt x="6832419" y="24130"/>
                    <a:pt x="6823529" y="21590"/>
                    <a:pt x="6814639" y="21590"/>
                  </a:cubicBezTo>
                  <a:cubicBezTo>
                    <a:pt x="6787969" y="20320"/>
                    <a:pt x="6687027" y="20320"/>
                    <a:pt x="6573396" y="17780"/>
                  </a:cubicBezTo>
                  <a:cubicBezTo>
                    <a:pt x="6313667" y="12700"/>
                    <a:pt x="6059349" y="6350"/>
                    <a:pt x="5799620" y="3810"/>
                  </a:cubicBezTo>
                  <a:cubicBezTo>
                    <a:pt x="5588590" y="1270"/>
                    <a:pt x="5382971" y="3810"/>
                    <a:pt x="5171941" y="2540"/>
                  </a:cubicBezTo>
                  <a:cubicBezTo>
                    <a:pt x="5079953" y="2540"/>
                    <a:pt x="4987966" y="0"/>
                    <a:pt x="4895979" y="2540"/>
                  </a:cubicBezTo>
                  <a:cubicBezTo>
                    <a:pt x="4674127" y="10160"/>
                    <a:pt x="4452275" y="11430"/>
                    <a:pt x="4225012" y="8890"/>
                  </a:cubicBezTo>
                  <a:cubicBezTo>
                    <a:pt x="4111380" y="7620"/>
                    <a:pt x="3997749" y="7620"/>
                    <a:pt x="3884117" y="7620"/>
                  </a:cubicBezTo>
                  <a:cubicBezTo>
                    <a:pt x="3678498" y="7620"/>
                    <a:pt x="3472879" y="7620"/>
                    <a:pt x="3267261" y="6350"/>
                  </a:cubicBezTo>
                  <a:cubicBezTo>
                    <a:pt x="3050820" y="5080"/>
                    <a:pt x="918876" y="2540"/>
                    <a:pt x="707846" y="1270"/>
                  </a:cubicBezTo>
                  <a:cubicBezTo>
                    <a:pt x="534693" y="0"/>
                    <a:pt x="366952" y="1270"/>
                    <a:pt x="193799" y="1270"/>
                  </a:cubicBezTo>
                  <a:cubicBezTo>
                    <a:pt x="74756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2079"/>
                    <a:pt x="16510" y="343156"/>
                    <a:pt x="17780" y="501408"/>
                  </a:cubicBezTo>
                  <a:cubicBezTo>
                    <a:pt x="19050" y="662486"/>
                    <a:pt x="17780" y="823564"/>
                    <a:pt x="16510" y="987468"/>
                  </a:cubicBezTo>
                  <a:cubicBezTo>
                    <a:pt x="15240" y="1154198"/>
                    <a:pt x="2540" y="2903448"/>
                    <a:pt x="2540" y="3070177"/>
                  </a:cubicBezTo>
                  <a:cubicBezTo>
                    <a:pt x="2540" y="3234081"/>
                    <a:pt x="1270" y="3397985"/>
                    <a:pt x="0" y="3561889"/>
                  </a:cubicBezTo>
                  <a:cubicBezTo>
                    <a:pt x="0" y="3587974"/>
                    <a:pt x="3810" y="3598134"/>
                    <a:pt x="15240" y="3603214"/>
                  </a:cubicBezTo>
                  <a:cubicBezTo>
                    <a:pt x="22860" y="3607024"/>
                    <a:pt x="31750" y="3609564"/>
                    <a:pt x="40640" y="3610834"/>
                  </a:cubicBezTo>
                  <a:cubicBezTo>
                    <a:pt x="188388" y="3615914"/>
                    <a:pt x="394007" y="3619724"/>
                    <a:pt x="599625" y="3624804"/>
                  </a:cubicBezTo>
                  <a:cubicBezTo>
                    <a:pt x="713257" y="3627344"/>
                    <a:pt x="826888" y="3632424"/>
                    <a:pt x="940520" y="3633694"/>
                  </a:cubicBezTo>
                  <a:cubicBezTo>
                    <a:pt x="1129906" y="3636234"/>
                    <a:pt x="3240205" y="3637504"/>
                    <a:pt x="3429591" y="3638774"/>
                  </a:cubicBezTo>
                  <a:cubicBezTo>
                    <a:pt x="3456646" y="3638774"/>
                    <a:pt x="3483701" y="3638774"/>
                    <a:pt x="3510756" y="3638774"/>
                  </a:cubicBezTo>
                  <a:cubicBezTo>
                    <a:pt x="3640621" y="3638774"/>
                    <a:pt x="3775897" y="3637504"/>
                    <a:pt x="3905761" y="3637504"/>
                  </a:cubicBezTo>
                  <a:cubicBezTo>
                    <a:pt x="4057270" y="3637504"/>
                    <a:pt x="4203367" y="3638774"/>
                    <a:pt x="4354876" y="3638774"/>
                  </a:cubicBezTo>
                  <a:cubicBezTo>
                    <a:pt x="4576728" y="3638774"/>
                    <a:pt x="4803991" y="3638774"/>
                    <a:pt x="5025843" y="3638774"/>
                  </a:cubicBezTo>
                  <a:cubicBezTo>
                    <a:pt x="5231462" y="3638774"/>
                    <a:pt x="5437081" y="3640044"/>
                    <a:pt x="5642700" y="3641314"/>
                  </a:cubicBezTo>
                  <a:cubicBezTo>
                    <a:pt x="5734687" y="3641314"/>
                    <a:pt x="5832086" y="3642584"/>
                    <a:pt x="5924073" y="3642584"/>
                  </a:cubicBezTo>
                  <a:cubicBezTo>
                    <a:pt x="6221680" y="3641314"/>
                    <a:pt x="6513874" y="3634964"/>
                    <a:pt x="6791779" y="3634964"/>
                  </a:cubicBezTo>
                  <a:cubicBezTo>
                    <a:pt x="6795589" y="3634964"/>
                    <a:pt x="6800669" y="3632424"/>
                    <a:pt x="6804479" y="3629884"/>
                  </a:cubicBezTo>
                  <a:cubicBezTo>
                    <a:pt x="6809559" y="3626074"/>
                    <a:pt x="6812099" y="3619724"/>
                    <a:pt x="6814639" y="3617184"/>
                  </a:cubicBezTo>
                  <a:cubicBezTo>
                    <a:pt x="6815909" y="3542107"/>
                    <a:pt x="6817179" y="3423418"/>
                    <a:pt x="6818449" y="3304729"/>
                  </a:cubicBezTo>
                  <a:cubicBezTo>
                    <a:pt x="6819719" y="3121044"/>
                    <a:pt x="6829879" y="1357665"/>
                    <a:pt x="6831149" y="1173979"/>
                  </a:cubicBezTo>
                  <a:cubicBezTo>
                    <a:pt x="6831149" y="1063768"/>
                    <a:pt x="6832419" y="953557"/>
                    <a:pt x="6833689" y="843346"/>
                  </a:cubicBezTo>
                  <a:cubicBezTo>
                    <a:pt x="6834959" y="724657"/>
                    <a:pt x="6836229" y="605968"/>
                    <a:pt x="6838769" y="487279"/>
                  </a:cubicBezTo>
                  <a:cubicBezTo>
                    <a:pt x="6840039" y="416630"/>
                    <a:pt x="6840039" y="343156"/>
                    <a:pt x="6845119" y="272508"/>
                  </a:cubicBezTo>
                  <a:cubicBezTo>
                    <a:pt x="6850199" y="187730"/>
                    <a:pt x="6852739" y="105778"/>
                    <a:pt x="6851469" y="44450"/>
                  </a:cubicBezTo>
                  <a:cubicBezTo>
                    <a:pt x="6851469" y="38100"/>
                    <a:pt x="6847659" y="30480"/>
                    <a:pt x="6841309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505450" y="3370693"/>
            <a:ext cx="7869698" cy="4603773"/>
          </a:xfrm>
          <a:custGeom>
            <a:avLst/>
            <a:gdLst/>
            <a:ahLst/>
            <a:cxnLst/>
            <a:rect l="l" t="t" r="r" b="b"/>
            <a:pathLst>
              <a:path w="7869698" h="4603773">
                <a:moveTo>
                  <a:pt x="0" y="0"/>
                </a:moveTo>
                <a:lnTo>
                  <a:pt x="7869698" y="0"/>
                </a:lnTo>
                <a:lnTo>
                  <a:pt x="7869698" y="4603773"/>
                </a:lnTo>
                <a:lnTo>
                  <a:pt x="0" y="46037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341179" y="3446105"/>
            <a:ext cx="6161233" cy="4143520"/>
          </a:xfrm>
          <a:custGeom>
            <a:avLst/>
            <a:gdLst/>
            <a:ahLst/>
            <a:cxnLst/>
            <a:rect l="l" t="t" r="r" b="b"/>
            <a:pathLst>
              <a:path w="6161233" h="4143520">
                <a:moveTo>
                  <a:pt x="0" y="0"/>
                </a:moveTo>
                <a:lnTo>
                  <a:pt x="6161233" y="0"/>
                </a:lnTo>
                <a:lnTo>
                  <a:pt x="6161233" y="4143519"/>
                </a:lnTo>
                <a:lnTo>
                  <a:pt x="0" y="41435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1026281" y="744600"/>
            <a:ext cx="20340563" cy="1366217"/>
            <a:chOff x="0" y="0"/>
            <a:chExt cx="27120750" cy="1821623"/>
          </a:xfrm>
        </p:grpSpPr>
        <p:sp>
          <p:nvSpPr>
            <p:cNvPr id="7" name="TextBox 7"/>
            <p:cNvSpPr txBox="1"/>
            <p:nvPr/>
          </p:nvSpPr>
          <p:spPr>
            <a:xfrm>
              <a:off x="0" y="1196148"/>
              <a:ext cx="27120750" cy="625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99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250266" y="104775"/>
              <a:ext cx="17745447" cy="1114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000"/>
                </a:lnSpc>
              </a:pPr>
              <a:r>
                <a:rPr lang="en-US" sz="6000" b="1" spc="-60">
                  <a:solidFill>
                    <a:srgbClr val="A2272C"/>
                  </a:solidFill>
                  <a:latin typeface="Bogart Bold"/>
                  <a:ea typeface="Bogart Bold"/>
                  <a:cs typeface="Bogart Bold"/>
                  <a:sym typeface="Bogart Bold"/>
                </a:rPr>
                <a:t>Data Cleaning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602803" y="9399762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555555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8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05450" y="1844152"/>
            <a:ext cx="12864257" cy="1552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Checking of unique values for each variables</a:t>
            </a:r>
          </a:p>
          <a:p>
            <a:pPr marL="647695" lvl="1" indent="-323848" algn="l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Removing invalid entries: one row from RestingBP and Cholesterol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  <a:endParaRPr lang="en-US" sz="2999" b="1">
              <a:solidFill>
                <a:srgbClr val="000000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88319" y="8195410"/>
            <a:ext cx="16653787" cy="1028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Checking of duplicated data in the variable:</a:t>
            </a:r>
          </a:p>
          <a:p>
            <a:pPr algn="ctr">
              <a:lnSpc>
                <a:spcPts val="4199"/>
              </a:lnSpc>
            </a:pPr>
            <a:r>
              <a:rPr lang="en-US" sz="29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No duplicated rows found in the dataset.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3522" y="458858"/>
            <a:ext cx="16900956" cy="8988528"/>
            <a:chOff x="0" y="0"/>
            <a:chExt cx="6851469" cy="3643854"/>
          </a:xfrm>
        </p:grpSpPr>
        <p:sp>
          <p:nvSpPr>
            <p:cNvPr id="3" name="Freeform 3"/>
            <p:cNvSpPr/>
            <p:nvPr/>
          </p:nvSpPr>
          <p:spPr>
            <a:xfrm>
              <a:off x="0" y="-1270"/>
              <a:ext cx="6852739" cy="3642584"/>
            </a:xfrm>
            <a:custGeom>
              <a:avLst/>
              <a:gdLst/>
              <a:ahLst/>
              <a:cxnLst/>
              <a:rect l="l" t="t" r="r" b="b"/>
              <a:pathLst>
                <a:path w="6852739" h="3642584">
                  <a:moveTo>
                    <a:pt x="6841309" y="27940"/>
                  </a:moveTo>
                  <a:cubicBezTo>
                    <a:pt x="6832419" y="24130"/>
                    <a:pt x="6823529" y="21590"/>
                    <a:pt x="6814639" y="21590"/>
                  </a:cubicBezTo>
                  <a:cubicBezTo>
                    <a:pt x="6787969" y="20320"/>
                    <a:pt x="6687027" y="20320"/>
                    <a:pt x="6573396" y="17780"/>
                  </a:cubicBezTo>
                  <a:cubicBezTo>
                    <a:pt x="6313667" y="12700"/>
                    <a:pt x="6059349" y="6350"/>
                    <a:pt x="5799620" y="3810"/>
                  </a:cubicBezTo>
                  <a:cubicBezTo>
                    <a:pt x="5588590" y="1270"/>
                    <a:pt x="5382971" y="3810"/>
                    <a:pt x="5171941" y="2540"/>
                  </a:cubicBezTo>
                  <a:cubicBezTo>
                    <a:pt x="5079953" y="2540"/>
                    <a:pt x="4987966" y="0"/>
                    <a:pt x="4895979" y="2540"/>
                  </a:cubicBezTo>
                  <a:cubicBezTo>
                    <a:pt x="4674127" y="10160"/>
                    <a:pt x="4452275" y="11430"/>
                    <a:pt x="4225012" y="8890"/>
                  </a:cubicBezTo>
                  <a:cubicBezTo>
                    <a:pt x="4111380" y="7620"/>
                    <a:pt x="3997749" y="7620"/>
                    <a:pt x="3884117" y="7620"/>
                  </a:cubicBezTo>
                  <a:cubicBezTo>
                    <a:pt x="3678498" y="7620"/>
                    <a:pt x="3472879" y="7620"/>
                    <a:pt x="3267261" y="6350"/>
                  </a:cubicBezTo>
                  <a:cubicBezTo>
                    <a:pt x="3050820" y="5080"/>
                    <a:pt x="918876" y="2540"/>
                    <a:pt x="707846" y="1270"/>
                  </a:cubicBezTo>
                  <a:cubicBezTo>
                    <a:pt x="534693" y="0"/>
                    <a:pt x="366952" y="1270"/>
                    <a:pt x="193799" y="1270"/>
                  </a:cubicBezTo>
                  <a:cubicBezTo>
                    <a:pt x="74756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82079"/>
                    <a:pt x="16510" y="343156"/>
                    <a:pt x="17780" y="501408"/>
                  </a:cubicBezTo>
                  <a:cubicBezTo>
                    <a:pt x="19050" y="662486"/>
                    <a:pt x="17780" y="823564"/>
                    <a:pt x="16510" y="987468"/>
                  </a:cubicBezTo>
                  <a:cubicBezTo>
                    <a:pt x="15240" y="1154198"/>
                    <a:pt x="2540" y="2903448"/>
                    <a:pt x="2540" y="3070177"/>
                  </a:cubicBezTo>
                  <a:cubicBezTo>
                    <a:pt x="2540" y="3234081"/>
                    <a:pt x="1270" y="3397985"/>
                    <a:pt x="0" y="3561889"/>
                  </a:cubicBezTo>
                  <a:cubicBezTo>
                    <a:pt x="0" y="3587974"/>
                    <a:pt x="3810" y="3598134"/>
                    <a:pt x="15240" y="3603214"/>
                  </a:cubicBezTo>
                  <a:cubicBezTo>
                    <a:pt x="22860" y="3607024"/>
                    <a:pt x="31750" y="3609564"/>
                    <a:pt x="40640" y="3610834"/>
                  </a:cubicBezTo>
                  <a:cubicBezTo>
                    <a:pt x="188388" y="3615914"/>
                    <a:pt x="394007" y="3619724"/>
                    <a:pt x="599625" y="3624804"/>
                  </a:cubicBezTo>
                  <a:cubicBezTo>
                    <a:pt x="713257" y="3627344"/>
                    <a:pt x="826888" y="3632424"/>
                    <a:pt x="940520" y="3633694"/>
                  </a:cubicBezTo>
                  <a:cubicBezTo>
                    <a:pt x="1129906" y="3636234"/>
                    <a:pt x="3240205" y="3637504"/>
                    <a:pt x="3429591" y="3638774"/>
                  </a:cubicBezTo>
                  <a:cubicBezTo>
                    <a:pt x="3456646" y="3638774"/>
                    <a:pt x="3483701" y="3638774"/>
                    <a:pt x="3510756" y="3638774"/>
                  </a:cubicBezTo>
                  <a:cubicBezTo>
                    <a:pt x="3640621" y="3638774"/>
                    <a:pt x="3775897" y="3637504"/>
                    <a:pt x="3905761" y="3637504"/>
                  </a:cubicBezTo>
                  <a:cubicBezTo>
                    <a:pt x="4057270" y="3637504"/>
                    <a:pt x="4203367" y="3638774"/>
                    <a:pt x="4354876" y="3638774"/>
                  </a:cubicBezTo>
                  <a:cubicBezTo>
                    <a:pt x="4576728" y="3638774"/>
                    <a:pt x="4803991" y="3638774"/>
                    <a:pt x="5025843" y="3638774"/>
                  </a:cubicBezTo>
                  <a:cubicBezTo>
                    <a:pt x="5231462" y="3638774"/>
                    <a:pt x="5437081" y="3640044"/>
                    <a:pt x="5642700" y="3641314"/>
                  </a:cubicBezTo>
                  <a:cubicBezTo>
                    <a:pt x="5734687" y="3641314"/>
                    <a:pt x="5832086" y="3642584"/>
                    <a:pt x="5924073" y="3642584"/>
                  </a:cubicBezTo>
                  <a:cubicBezTo>
                    <a:pt x="6221680" y="3641314"/>
                    <a:pt x="6513874" y="3634964"/>
                    <a:pt x="6791779" y="3634964"/>
                  </a:cubicBezTo>
                  <a:cubicBezTo>
                    <a:pt x="6795589" y="3634964"/>
                    <a:pt x="6800669" y="3632424"/>
                    <a:pt x="6804479" y="3629884"/>
                  </a:cubicBezTo>
                  <a:cubicBezTo>
                    <a:pt x="6809559" y="3626074"/>
                    <a:pt x="6812099" y="3619724"/>
                    <a:pt x="6814639" y="3617184"/>
                  </a:cubicBezTo>
                  <a:cubicBezTo>
                    <a:pt x="6815909" y="3542107"/>
                    <a:pt x="6817179" y="3423418"/>
                    <a:pt x="6818449" y="3304729"/>
                  </a:cubicBezTo>
                  <a:cubicBezTo>
                    <a:pt x="6819719" y="3121044"/>
                    <a:pt x="6829879" y="1357665"/>
                    <a:pt x="6831149" y="1173979"/>
                  </a:cubicBezTo>
                  <a:cubicBezTo>
                    <a:pt x="6831149" y="1063768"/>
                    <a:pt x="6832419" y="953557"/>
                    <a:pt x="6833689" y="843346"/>
                  </a:cubicBezTo>
                  <a:cubicBezTo>
                    <a:pt x="6834959" y="724657"/>
                    <a:pt x="6836229" y="605968"/>
                    <a:pt x="6838769" y="487279"/>
                  </a:cubicBezTo>
                  <a:cubicBezTo>
                    <a:pt x="6840039" y="416630"/>
                    <a:pt x="6840039" y="343156"/>
                    <a:pt x="6845119" y="272508"/>
                  </a:cubicBezTo>
                  <a:cubicBezTo>
                    <a:pt x="6850199" y="187730"/>
                    <a:pt x="6852739" y="105778"/>
                    <a:pt x="6851469" y="44450"/>
                  </a:cubicBezTo>
                  <a:cubicBezTo>
                    <a:pt x="6851469" y="38100"/>
                    <a:pt x="6847659" y="30480"/>
                    <a:pt x="6841309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839110" y="2856343"/>
            <a:ext cx="16609781" cy="5460465"/>
          </a:xfrm>
          <a:custGeom>
            <a:avLst/>
            <a:gdLst/>
            <a:ahLst/>
            <a:cxnLst/>
            <a:rect l="l" t="t" r="r" b="b"/>
            <a:pathLst>
              <a:path w="16609781" h="5460465">
                <a:moveTo>
                  <a:pt x="0" y="0"/>
                </a:moveTo>
                <a:lnTo>
                  <a:pt x="16609780" y="0"/>
                </a:lnTo>
                <a:lnTo>
                  <a:pt x="16609780" y="5460465"/>
                </a:lnTo>
                <a:lnTo>
                  <a:pt x="0" y="54604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1026281" y="744600"/>
            <a:ext cx="20340563" cy="1366217"/>
            <a:chOff x="0" y="0"/>
            <a:chExt cx="27120750" cy="1821623"/>
          </a:xfrm>
        </p:grpSpPr>
        <p:sp>
          <p:nvSpPr>
            <p:cNvPr id="6" name="TextBox 6"/>
            <p:cNvSpPr txBox="1"/>
            <p:nvPr/>
          </p:nvSpPr>
          <p:spPr>
            <a:xfrm>
              <a:off x="0" y="1196148"/>
              <a:ext cx="27120750" cy="625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99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250266" y="104775"/>
              <a:ext cx="17745447" cy="1114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000"/>
                </a:lnSpc>
              </a:pPr>
              <a:r>
                <a:rPr lang="en-US" sz="6000" b="1" spc="-60">
                  <a:solidFill>
                    <a:srgbClr val="A2272C"/>
                  </a:solidFill>
                  <a:latin typeface="Bogart Bold"/>
                  <a:ea typeface="Bogart Bold"/>
                  <a:cs typeface="Bogart Bold"/>
                  <a:sym typeface="Bogart Bold"/>
                </a:rPr>
                <a:t>Data Cleaning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602803" y="9399762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555555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9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05450" y="1844152"/>
            <a:ext cx="9237911" cy="1028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Checking of Checking of outliers and skewness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  <a:endParaRPr lang="en-US" sz="2999" b="1">
              <a:solidFill>
                <a:srgbClr val="000000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1782</Words>
  <Application>Microsoft Office PowerPoint</Application>
  <PresentationFormat>Custom</PresentationFormat>
  <Paragraphs>319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61" baseType="lpstr">
      <vt:lpstr>Calibri</vt:lpstr>
      <vt:lpstr>Arial</vt:lpstr>
      <vt:lpstr>Quicksand Bold</vt:lpstr>
      <vt:lpstr>Bogart Bold Italics</vt:lpstr>
      <vt:lpstr>Aileron Bold Italics</vt:lpstr>
      <vt:lpstr>Aileron</vt:lpstr>
      <vt:lpstr>Canva Sans Bold</vt:lpstr>
      <vt:lpstr>Bogart Bold</vt:lpstr>
      <vt:lpstr>Canva Sans Bold Italics</vt:lpstr>
      <vt:lpstr>Quicksand Semi-Bold</vt:lpstr>
      <vt:lpstr>Agrandir Bold</vt:lpstr>
      <vt:lpstr>Agrandir</vt:lpstr>
      <vt:lpstr>Arimo</vt:lpstr>
      <vt:lpstr>Quicksand</vt:lpstr>
      <vt:lpstr>Inter</vt:lpstr>
      <vt:lpstr>Bogart</vt:lpstr>
      <vt:lpstr>Bogart Italics</vt:lpstr>
      <vt:lpstr>Inter Bold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IE0005 Mini Project</dc:title>
  <dc:creator>Han Wen</dc:creator>
  <cp:lastModifiedBy>Yong Han Wen</cp:lastModifiedBy>
  <cp:revision>5</cp:revision>
  <dcterms:created xsi:type="dcterms:W3CDTF">2006-08-16T00:00:00Z</dcterms:created>
  <dcterms:modified xsi:type="dcterms:W3CDTF">2025-04-17T11:32:56Z</dcterms:modified>
  <dc:identifier>DAGksATKWsI</dc:identifier>
</cp:coreProperties>
</file>